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4.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5.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6.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tags/tag7.xml" ContentType="application/vnd.openxmlformats-officedocument.presentationml.tags+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tags/tag8.xml" ContentType="application/vnd.openxmlformats-officedocument.presentationml.tags+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tags/tag9.xml" ContentType="application/vnd.openxmlformats-officedocument.presentationml.tags+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tags/tag10.xml" ContentType="application/vnd.openxmlformats-officedocument.presentationml.tags+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61"/>
  </p:notesMasterIdLst>
  <p:sldIdLst>
    <p:sldId id="256" r:id="rId2"/>
    <p:sldId id="392" r:id="rId3"/>
    <p:sldId id="514" r:id="rId4"/>
    <p:sldId id="513" r:id="rId5"/>
    <p:sldId id="517" r:id="rId6"/>
    <p:sldId id="520" r:id="rId7"/>
    <p:sldId id="393" r:id="rId8"/>
    <p:sldId id="521" r:id="rId9"/>
    <p:sldId id="524" r:id="rId10"/>
    <p:sldId id="525" r:id="rId11"/>
    <p:sldId id="526" r:id="rId12"/>
    <p:sldId id="527" r:id="rId13"/>
    <p:sldId id="529" r:id="rId14"/>
    <p:sldId id="530" r:id="rId15"/>
    <p:sldId id="531" r:id="rId16"/>
    <p:sldId id="532" r:id="rId17"/>
    <p:sldId id="533" r:id="rId18"/>
    <p:sldId id="534" r:id="rId19"/>
    <p:sldId id="535" r:id="rId20"/>
    <p:sldId id="536" r:id="rId21"/>
    <p:sldId id="537" r:id="rId22"/>
    <p:sldId id="542" r:id="rId23"/>
    <p:sldId id="538" r:id="rId24"/>
    <p:sldId id="540" r:id="rId25"/>
    <p:sldId id="539" r:id="rId26"/>
    <p:sldId id="541" r:id="rId27"/>
    <p:sldId id="543" r:id="rId28"/>
    <p:sldId id="544" r:id="rId29"/>
    <p:sldId id="577" r:id="rId30"/>
    <p:sldId id="545" r:id="rId31"/>
    <p:sldId id="546" r:id="rId32"/>
    <p:sldId id="547" r:id="rId33"/>
    <p:sldId id="548" r:id="rId34"/>
    <p:sldId id="549" r:id="rId35"/>
    <p:sldId id="550" r:id="rId36"/>
    <p:sldId id="552" r:id="rId37"/>
    <p:sldId id="553" r:id="rId38"/>
    <p:sldId id="578" r:id="rId39"/>
    <p:sldId id="554" r:id="rId40"/>
    <p:sldId id="555" r:id="rId41"/>
    <p:sldId id="556" r:id="rId42"/>
    <p:sldId id="557" r:id="rId43"/>
    <p:sldId id="558" r:id="rId44"/>
    <p:sldId id="559" r:id="rId45"/>
    <p:sldId id="560" r:id="rId46"/>
    <p:sldId id="561" r:id="rId47"/>
    <p:sldId id="562" r:id="rId48"/>
    <p:sldId id="563" r:id="rId49"/>
    <p:sldId id="564" r:id="rId50"/>
    <p:sldId id="565" r:id="rId51"/>
    <p:sldId id="566" r:id="rId52"/>
    <p:sldId id="567" r:id="rId53"/>
    <p:sldId id="569" r:id="rId54"/>
    <p:sldId id="570" r:id="rId55"/>
    <p:sldId id="571" r:id="rId56"/>
    <p:sldId id="572" r:id="rId57"/>
    <p:sldId id="573" r:id="rId58"/>
    <p:sldId id="575" r:id="rId59"/>
    <p:sldId id="275" r:id="rId60"/>
  </p:sldIdLst>
  <p:sldSz cx="12192000" cy="6858000"/>
  <p:notesSz cx="9144000" cy="6858000"/>
  <p:custDataLst>
    <p:tags r:id="rId62"/>
  </p:custDataLst>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2157" userDrawn="1">
          <p15:clr>
            <a:srgbClr val="A4A3A4"/>
          </p15:clr>
        </p15:guide>
        <p15:guide id="2" pos="391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FFF00"/>
    <a:srgbClr val="513FBD"/>
    <a:srgbClr val="1552D1"/>
    <a:srgbClr val="38829D"/>
    <a:srgbClr val="9933FF"/>
    <a:srgbClr val="FFFF99"/>
    <a:srgbClr val="0000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082"/>
    <p:restoredTop sz="92111"/>
  </p:normalViewPr>
  <p:slideViewPr>
    <p:cSldViewPr showGuides="1">
      <p:cViewPr varScale="1">
        <p:scale>
          <a:sx n="105" d="100"/>
          <a:sy n="105" d="100"/>
        </p:scale>
        <p:origin x="-558" y="-90"/>
      </p:cViewPr>
      <p:guideLst>
        <p:guide orient="horz" pos="2157"/>
        <p:guide pos="3914"/>
      </p:guideLst>
    </p:cSldViewPr>
  </p:slid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962400" cy="342900"/>
          </a:xfrm>
          <a:prstGeom prst="rect">
            <a:avLst/>
          </a:prstGeom>
        </p:spPr>
        <p:txBody>
          <a:bodyPr vert="horz" lIns="91440" tIns="45720" rIns="91440" bIns="45720" rtlCol="0"/>
          <a:lstStyle>
            <a:lvl1pPr algn="l" eaLnBrk="1" hangingPunct="1">
              <a:buFontTx/>
              <a:buNone/>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idx="1"/>
          </p:nvPr>
        </p:nvSpPr>
        <p:spPr>
          <a:xfrm>
            <a:off x="5180013" y="0"/>
            <a:ext cx="3962400" cy="342900"/>
          </a:xfrm>
          <a:prstGeom prst="rect">
            <a:avLst/>
          </a:prstGeom>
        </p:spPr>
        <p:txBody>
          <a:bodyPr vert="horz" lIns="91440" tIns="45720" rIns="91440" bIns="45720" rtlCol="0"/>
          <a:lstStyle>
            <a:lvl1pPr algn="r" eaLnBrk="1" hangingPunct="1">
              <a:buFontTx/>
              <a:buNone/>
              <a:defRPr sz="1200"/>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2286000" y="514350"/>
            <a:ext cx="4572000" cy="257175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p>
        </p:txBody>
      </p:sp>
      <p:sp>
        <p:nvSpPr>
          <p:cNvPr id="6" name="页脚占位符 5"/>
          <p:cNvSpPr>
            <a:spLocks noGrp="1"/>
          </p:cNvSpPr>
          <p:nvPr>
            <p:ph type="ftr" sz="quarter" idx="4"/>
          </p:nvPr>
        </p:nvSpPr>
        <p:spPr>
          <a:xfrm>
            <a:off x="0" y="6513513"/>
            <a:ext cx="3962400" cy="342900"/>
          </a:xfrm>
          <a:prstGeom prst="rect">
            <a:avLst/>
          </a:prstGeom>
        </p:spPr>
        <p:txBody>
          <a:bodyPr vert="horz" lIns="91440" tIns="45720" rIns="91440" bIns="45720" rtlCol="0" anchor="b"/>
          <a:lstStyle>
            <a:lvl1pPr algn="l" eaLnBrk="1" hangingPunct="1">
              <a:buFontTx/>
              <a:buNone/>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5180013" y="6513513"/>
            <a:ext cx="3962400" cy="342900"/>
          </a:xfrm>
          <a:prstGeom prst="rect">
            <a:avLst/>
          </a:prstGeom>
        </p:spPr>
        <p:txBody>
          <a:bodyPr vert="horz" wrap="square" lIns="91440" tIns="45720" rIns="91440" bIns="45720" numCol="1" anchor="b" anchorCtr="0" compatLnSpc="1"/>
          <a:lstStyle/>
          <a:p>
            <a:pPr lvl="0" algn="r" eaLnBrk="1" hangingPunct="1">
              <a:buNone/>
            </a:pPr>
            <a:fld id="{9A0DB2DC-4C9A-4742-B13C-FB6460FD3503}" type="slidenum">
              <a:rPr lang="zh-CN" altLang="en-US" sz="1200" dirty="0"/>
              <a:t>‹#›</a:t>
            </a:fld>
            <a:endParaRPr lang="zh-CN" altLang="en-US" sz="1200" dirty="0"/>
          </a:p>
        </p:txBody>
      </p:sp>
    </p:spTree>
    <p:extLst>
      <p:ext uri="{BB962C8B-B14F-4D97-AF65-F5344CB8AC3E}">
        <p14:creationId xmlns:p14="http://schemas.microsoft.com/office/powerpoint/2010/main" val="3136263617"/>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a:ln>
            <a:solidFill>
              <a:srgbClr val="000000">
                <a:alpha val="100000"/>
              </a:srgbClr>
            </a:solidFill>
            <a:miter lim="800000"/>
          </a:ln>
        </p:spPr>
      </p:sp>
      <p:sp>
        <p:nvSpPr>
          <p:cNvPr id="43011" name="备注占位符 2"/>
          <p:cNvSpPr>
            <a:spLocks noGrp="1"/>
          </p:cNvSpPr>
          <p:nvPr>
            <p:ph type="body"/>
          </p:nvPr>
        </p:nvSpPr>
        <p:spPr>
          <a:noFill/>
          <a:ln>
            <a:noFill/>
          </a:ln>
        </p:spPr>
        <p:txBody>
          <a:bodyPr wrap="square" lIns="91440" tIns="45720" rIns="91440" bIns="45720" anchor="t" anchorCtr="0"/>
          <a:lstStyle/>
          <a:p>
            <a:pPr lvl="0"/>
            <a:r>
              <a:rPr lang="zh-CN" altLang="en-US" dirty="0"/>
              <a:t>前言</a:t>
            </a:r>
            <a:r>
              <a:rPr lang="en-US" altLang="zh-CN" dirty="0"/>
              <a:t>|all,</a:t>
            </a:r>
            <a:r>
              <a:rPr lang="zh-CN" altLang="en-US" dirty="0"/>
              <a:t>蓝色</a:t>
            </a:r>
          </a:p>
          <a:p>
            <a:pPr lvl="0"/>
            <a:endParaRPr lang="zh-CN" altLang="en-US" dirty="0"/>
          </a:p>
        </p:txBody>
      </p:sp>
      <p:sp>
        <p:nvSpPr>
          <p:cNvPr id="43012" name="灯片编号占位符 3"/>
          <p:cNvSpPr txBox="1">
            <a:spLocks noGrp="1"/>
          </p:cNvSpPr>
          <p:nvPr>
            <p:ph type="sldNum" sz="quarter"/>
          </p:nvPr>
        </p:nvSpPr>
        <p:spPr>
          <a:xfrm>
            <a:off x="5180013" y="6513513"/>
            <a:ext cx="3962400" cy="342900"/>
          </a:xfrm>
          <a:prstGeom prst="rect">
            <a:avLst/>
          </a:prstGeom>
          <a:noFill/>
          <a:ln w="9525">
            <a:noFill/>
          </a:ln>
        </p:spPr>
        <p:txBody>
          <a:bodyPr anchor="b" anchorCtr="0"/>
          <a:lstStyle/>
          <a:p>
            <a:pPr lvl="0" algn="r" eaLnBrk="1" hangingPunct="1"/>
            <a:fld id="{9A0DB2DC-4C9A-4742-B13C-FB6460FD3503}" type="slidenum">
              <a:rPr lang="zh-CN" altLang="en-US" sz="1200" dirty="0">
                <a:solidFill>
                  <a:srgbClr val="000000"/>
                </a:solidFill>
                <a:ea typeface="微软雅黑" panose="020B0503020204020204" pitchFamily="34" charset="-122"/>
                <a:sym typeface="宋体" panose="02010600030101010101" pitchFamily="2" charset="-122"/>
              </a:rPr>
              <a:t>16</a:t>
            </a:fld>
            <a:endParaRPr lang="zh-CN" altLang="en-US" sz="1200" dirty="0">
              <a:solidFill>
                <a:srgbClr val="000000"/>
              </a:solidFill>
              <a:ea typeface="微软雅黑" panose="020B0503020204020204" pitchFamily="34" charset="-122"/>
              <a:sym typeface="宋体" panose="02010600030101010101" pitchFamily="2" charset="-122"/>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a:ln>
            <a:solidFill>
              <a:srgbClr val="000000">
                <a:alpha val="100000"/>
              </a:srgbClr>
            </a:solidFill>
            <a:miter lim="800000"/>
          </a:ln>
        </p:spPr>
      </p:sp>
      <p:sp>
        <p:nvSpPr>
          <p:cNvPr id="43011" name="备注占位符 2"/>
          <p:cNvSpPr>
            <a:spLocks noGrp="1"/>
          </p:cNvSpPr>
          <p:nvPr>
            <p:ph type="body"/>
          </p:nvPr>
        </p:nvSpPr>
        <p:spPr>
          <a:noFill/>
          <a:ln>
            <a:noFill/>
          </a:ln>
        </p:spPr>
        <p:txBody>
          <a:bodyPr wrap="square" lIns="91440" tIns="45720" rIns="91440" bIns="45720" anchor="t" anchorCtr="0"/>
          <a:lstStyle/>
          <a:p>
            <a:pPr lvl="0"/>
            <a:r>
              <a:rPr lang="zh-CN" altLang="en-US" dirty="0"/>
              <a:t>前言</a:t>
            </a:r>
            <a:r>
              <a:rPr lang="en-US" altLang="zh-CN" dirty="0"/>
              <a:t>|all,</a:t>
            </a:r>
            <a:r>
              <a:rPr lang="zh-CN" altLang="en-US" dirty="0"/>
              <a:t>蓝色</a:t>
            </a:r>
          </a:p>
          <a:p>
            <a:pPr lvl="0"/>
            <a:endParaRPr lang="zh-CN" altLang="en-US" dirty="0"/>
          </a:p>
        </p:txBody>
      </p:sp>
      <p:sp>
        <p:nvSpPr>
          <p:cNvPr id="43012" name="灯片编号占位符 3"/>
          <p:cNvSpPr txBox="1">
            <a:spLocks noGrp="1"/>
          </p:cNvSpPr>
          <p:nvPr>
            <p:ph type="sldNum" sz="quarter"/>
          </p:nvPr>
        </p:nvSpPr>
        <p:spPr>
          <a:xfrm>
            <a:off x="5180013" y="6513513"/>
            <a:ext cx="3962400" cy="342900"/>
          </a:xfrm>
          <a:prstGeom prst="rect">
            <a:avLst/>
          </a:prstGeom>
          <a:noFill/>
          <a:ln w="9525">
            <a:noFill/>
          </a:ln>
        </p:spPr>
        <p:txBody>
          <a:bodyPr anchor="b" anchorCtr="0"/>
          <a:lstStyle/>
          <a:p>
            <a:pPr lvl="0" algn="r" eaLnBrk="1" hangingPunct="1"/>
            <a:fld id="{9A0DB2DC-4C9A-4742-B13C-FB6460FD3503}" type="slidenum">
              <a:rPr lang="zh-CN" altLang="en-US" sz="1200" dirty="0">
                <a:solidFill>
                  <a:srgbClr val="000000"/>
                </a:solidFill>
                <a:ea typeface="微软雅黑" panose="020B0503020204020204" pitchFamily="34" charset="-122"/>
                <a:sym typeface="宋体" panose="02010600030101010101" pitchFamily="2" charset="-122"/>
              </a:rPr>
              <a:t>26</a:t>
            </a:fld>
            <a:endParaRPr lang="zh-CN" altLang="en-US" sz="1200" dirty="0">
              <a:solidFill>
                <a:srgbClr val="000000"/>
              </a:solidFill>
              <a:ea typeface="微软雅黑" panose="020B0503020204020204" pitchFamily="34" charset="-122"/>
              <a:sym typeface="宋体" panose="02010600030101010101" pitchFamily="2" charset="-122"/>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a:ln>
            <a:solidFill>
              <a:srgbClr val="000000">
                <a:alpha val="100000"/>
              </a:srgbClr>
            </a:solidFill>
            <a:miter lim="800000"/>
          </a:ln>
        </p:spPr>
      </p:sp>
      <p:sp>
        <p:nvSpPr>
          <p:cNvPr id="43011" name="备注占位符 2"/>
          <p:cNvSpPr>
            <a:spLocks noGrp="1"/>
          </p:cNvSpPr>
          <p:nvPr>
            <p:ph type="body"/>
          </p:nvPr>
        </p:nvSpPr>
        <p:spPr>
          <a:noFill/>
          <a:ln>
            <a:noFill/>
          </a:ln>
        </p:spPr>
        <p:txBody>
          <a:bodyPr wrap="square" lIns="91440" tIns="45720" rIns="91440" bIns="45720" anchor="t" anchorCtr="0"/>
          <a:lstStyle/>
          <a:p>
            <a:pPr lvl="0"/>
            <a:r>
              <a:rPr lang="zh-CN" altLang="en-US" dirty="0"/>
              <a:t>前言</a:t>
            </a:r>
            <a:r>
              <a:rPr lang="en-US" altLang="zh-CN" dirty="0"/>
              <a:t>|all,</a:t>
            </a:r>
            <a:r>
              <a:rPr lang="zh-CN" altLang="en-US" dirty="0"/>
              <a:t>蓝色</a:t>
            </a:r>
          </a:p>
          <a:p>
            <a:pPr lvl="0"/>
            <a:endParaRPr lang="zh-CN" altLang="en-US" dirty="0"/>
          </a:p>
        </p:txBody>
      </p:sp>
      <p:sp>
        <p:nvSpPr>
          <p:cNvPr id="43012" name="灯片编号占位符 3"/>
          <p:cNvSpPr txBox="1">
            <a:spLocks noGrp="1"/>
          </p:cNvSpPr>
          <p:nvPr>
            <p:ph type="sldNum" sz="quarter"/>
          </p:nvPr>
        </p:nvSpPr>
        <p:spPr>
          <a:xfrm>
            <a:off x="5180013" y="6513513"/>
            <a:ext cx="3962400" cy="342900"/>
          </a:xfrm>
          <a:prstGeom prst="rect">
            <a:avLst/>
          </a:prstGeom>
          <a:noFill/>
          <a:ln w="9525">
            <a:noFill/>
          </a:ln>
        </p:spPr>
        <p:txBody>
          <a:bodyPr anchor="b" anchorCtr="0"/>
          <a:lstStyle/>
          <a:p>
            <a:pPr lvl="0" algn="r" eaLnBrk="1" hangingPunct="1"/>
            <a:fld id="{9A0DB2DC-4C9A-4742-B13C-FB6460FD3503}" type="slidenum">
              <a:rPr lang="zh-CN" altLang="en-US" sz="1200" dirty="0">
                <a:solidFill>
                  <a:srgbClr val="000000"/>
                </a:solidFill>
                <a:ea typeface="微软雅黑" panose="020B0503020204020204" pitchFamily="34" charset="-122"/>
                <a:sym typeface="宋体" panose="02010600030101010101" pitchFamily="2" charset="-122"/>
              </a:rPr>
              <a:t>34</a:t>
            </a:fld>
            <a:endParaRPr lang="zh-CN" altLang="en-US" sz="1200" dirty="0">
              <a:solidFill>
                <a:srgbClr val="000000"/>
              </a:solidFill>
              <a:ea typeface="微软雅黑" panose="020B0503020204020204" pitchFamily="34" charset="-122"/>
              <a:sym typeface="宋体" panose="02010600030101010101" pitchFamily="2" charset="-122"/>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a:ln>
            <a:solidFill>
              <a:srgbClr val="000000">
                <a:alpha val="100000"/>
              </a:srgbClr>
            </a:solidFill>
            <a:miter lim="800000"/>
          </a:ln>
        </p:spPr>
      </p:sp>
      <p:sp>
        <p:nvSpPr>
          <p:cNvPr id="43011" name="备注占位符 2"/>
          <p:cNvSpPr>
            <a:spLocks noGrp="1"/>
          </p:cNvSpPr>
          <p:nvPr>
            <p:ph type="body"/>
          </p:nvPr>
        </p:nvSpPr>
        <p:spPr>
          <a:noFill/>
          <a:ln>
            <a:noFill/>
          </a:ln>
        </p:spPr>
        <p:txBody>
          <a:bodyPr wrap="square" lIns="91440" tIns="45720" rIns="91440" bIns="45720" anchor="t" anchorCtr="0"/>
          <a:lstStyle/>
          <a:p>
            <a:pPr lvl="0"/>
            <a:r>
              <a:rPr lang="zh-CN" altLang="en-US" dirty="0"/>
              <a:t>前言</a:t>
            </a:r>
            <a:r>
              <a:rPr lang="en-US" altLang="zh-CN" dirty="0"/>
              <a:t>|all,</a:t>
            </a:r>
            <a:r>
              <a:rPr lang="zh-CN" altLang="en-US" dirty="0"/>
              <a:t>蓝色</a:t>
            </a:r>
          </a:p>
          <a:p>
            <a:pPr lvl="0"/>
            <a:endParaRPr lang="zh-CN" altLang="en-US" dirty="0"/>
          </a:p>
        </p:txBody>
      </p:sp>
      <p:sp>
        <p:nvSpPr>
          <p:cNvPr id="43012" name="灯片编号占位符 3"/>
          <p:cNvSpPr txBox="1">
            <a:spLocks noGrp="1"/>
          </p:cNvSpPr>
          <p:nvPr>
            <p:ph type="sldNum" sz="quarter"/>
          </p:nvPr>
        </p:nvSpPr>
        <p:spPr>
          <a:xfrm>
            <a:off x="5180013" y="6513513"/>
            <a:ext cx="3962400" cy="342900"/>
          </a:xfrm>
          <a:prstGeom prst="rect">
            <a:avLst/>
          </a:prstGeom>
          <a:noFill/>
          <a:ln w="9525">
            <a:noFill/>
          </a:ln>
        </p:spPr>
        <p:txBody>
          <a:bodyPr anchor="b" anchorCtr="0"/>
          <a:lstStyle/>
          <a:p>
            <a:pPr lvl="0" algn="r" eaLnBrk="1" hangingPunct="1"/>
            <a:fld id="{9A0DB2DC-4C9A-4742-B13C-FB6460FD3503}" type="slidenum">
              <a:rPr lang="zh-CN" altLang="en-US" sz="1200" dirty="0">
                <a:solidFill>
                  <a:srgbClr val="000000"/>
                </a:solidFill>
                <a:ea typeface="微软雅黑" panose="020B0503020204020204" pitchFamily="34" charset="-122"/>
                <a:sym typeface="宋体" panose="02010600030101010101" pitchFamily="2" charset="-122"/>
              </a:rPr>
              <a:t>45</a:t>
            </a:fld>
            <a:endParaRPr lang="zh-CN" altLang="en-US" sz="1200" dirty="0">
              <a:solidFill>
                <a:srgbClr val="000000"/>
              </a:solidFill>
              <a:ea typeface="微软雅黑" panose="020B0503020204020204" pitchFamily="34" charset="-122"/>
              <a:sym typeface="宋体" panose="02010600030101010101" pitchFamily="2" charset="-122"/>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a:ln>
            <a:solidFill>
              <a:srgbClr val="000000">
                <a:alpha val="100000"/>
              </a:srgbClr>
            </a:solidFill>
            <a:miter lim="800000"/>
          </a:ln>
        </p:spPr>
      </p:sp>
      <p:sp>
        <p:nvSpPr>
          <p:cNvPr id="43011" name="备注占位符 2"/>
          <p:cNvSpPr>
            <a:spLocks noGrp="1"/>
          </p:cNvSpPr>
          <p:nvPr>
            <p:ph type="body"/>
          </p:nvPr>
        </p:nvSpPr>
        <p:spPr>
          <a:noFill/>
          <a:ln>
            <a:noFill/>
          </a:ln>
        </p:spPr>
        <p:txBody>
          <a:bodyPr wrap="square" lIns="91440" tIns="45720" rIns="91440" bIns="45720" anchor="t" anchorCtr="0"/>
          <a:lstStyle/>
          <a:p>
            <a:pPr lvl="0"/>
            <a:r>
              <a:rPr lang="zh-CN" altLang="en-US" dirty="0"/>
              <a:t>前言</a:t>
            </a:r>
            <a:r>
              <a:rPr lang="en-US" altLang="zh-CN" dirty="0"/>
              <a:t>|all,</a:t>
            </a:r>
            <a:r>
              <a:rPr lang="zh-CN" altLang="en-US" dirty="0"/>
              <a:t>蓝色</a:t>
            </a:r>
          </a:p>
          <a:p>
            <a:pPr lvl="0"/>
            <a:endParaRPr lang="zh-CN" altLang="en-US" dirty="0"/>
          </a:p>
        </p:txBody>
      </p:sp>
      <p:sp>
        <p:nvSpPr>
          <p:cNvPr id="43012" name="灯片编号占位符 3"/>
          <p:cNvSpPr txBox="1">
            <a:spLocks noGrp="1"/>
          </p:cNvSpPr>
          <p:nvPr>
            <p:ph type="sldNum" sz="quarter"/>
          </p:nvPr>
        </p:nvSpPr>
        <p:spPr>
          <a:xfrm>
            <a:off x="5180013" y="6513513"/>
            <a:ext cx="3962400" cy="342900"/>
          </a:xfrm>
          <a:prstGeom prst="rect">
            <a:avLst/>
          </a:prstGeom>
          <a:noFill/>
          <a:ln w="9525">
            <a:noFill/>
          </a:ln>
        </p:spPr>
        <p:txBody>
          <a:bodyPr anchor="b" anchorCtr="0"/>
          <a:lstStyle/>
          <a:p>
            <a:pPr lvl="0" algn="r" eaLnBrk="1" hangingPunct="1"/>
            <a:fld id="{9A0DB2DC-4C9A-4742-B13C-FB6460FD3503}" type="slidenum">
              <a:rPr lang="zh-CN" altLang="en-US" sz="1200" dirty="0">
                <a:solidFill>
                  <a:srgbClr val="000000"/>
                </a:solidFill>
                <a:ea typeface="微软雅黑" panose="020B0503020204020204" pitchFamily="34" charset="-122"/>
                <a:sym typeface="宋体" panose="02010600030101010101" pitchFamily="2" charset="-122"/>
              </a:rPr>
              <a:t>49</a:t>
            </a:fld>
            <a:endParaRPr lang="zh-CN" altLang="en-US" sz="1200" dirty="0">
              <a:solidFill>
                <a:srgbClr val="000000"/>
              </a:solidFill>
              <a:ea typeface="微软雅黑" panose="020B0503020204020204" pitchFamily="34" charset="-122"/>
              <a:sym typeface="宋体" panose="02010600030101010101" pitchFamily="2" charset="-122"/>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a:ln>
            <a:solidFill>
              <a:srgbClr val="000000">
                <a:alpha val="100000"/>
              </a:srgbClr>
            </a:solidFill>
            <a:miter lim="800000"/>
          </a:ln>
        </p:spPr>
      </p:sp>
      <p:sp>
        <p:nvSpPr>
          <p:cNvPr id="43011" name="备注占位符 2"/>
          <p:cNvSpPr>
            <a:spLocks noGrp="1"/>
          </p:cNvSpPr>
          <p:nvPr>
            <p:ph type="body"/>
          </p:nvPr>
        </p:nvSpPr>
        <p:spPr>
          <a:noFill/>
          <a:ln>
            <a:noFill/>
          </a:ln>
        </p:spPr>
        <p:txBody>
          <a:bodyPr wrap="square" lIns="91440" tIns="45720" rIns="91440" bIns="45720" anchor="t" anchorCtr="0"/>
          <a:lstStyle/>
          <a:p>
            <a:pPr lvl="0"/>
            <a:r>
              <a:rPr lang="zh-CN" altLang="en-US" dirty="0"/>
              <a:t>前言</a:t>
            </a:r>
            <a:r>
              <a:rPr lang="en-US" altLang="zh-CN" dirty="0"/>
              <a:t>|all,</a:t>
            </a:r>
            <a:r>
              <a:rPr lang="zh-CN" altLang="en-US" dirty="0"/>
              <a:t>蓝色</a:t>
            </a:r>
          </a:p>
          <a:p>
            <a:pPr lvl="0"/>
            <a:endParaRPr lang="zh-CN" altLang="en-US" dirty="0"/>
          </a:p>
        </p:txBody>
      </p:sp>
      <p:sp>
        <p:nvSpPr>
          <p:cNvPr id="43012" name="灯片编号占位符 3"/>
          <p:cNvSpPr txBox="1">
            <a:spLocks noGrp="1"/>
          </p:cNvSpPr>
          <p:nvPr>
            <p:ph type="sldNum" sz="quarter"/>
          </p:nvPr>
        </p:nvSpPr>
        <p:spPr>
          <a:xfrm>
            <a:off x="5180013" y="6513513"/>
            <a:ext cx="3962400" cy="342900"/>
          </a:xfrm>
          <a:prstGeom prst="rect">
            <a:avLst/>
          </a:prstGeom>
          <a:noFill/>
          <a:ln w="9525">
            <a:noFill/>
          </a:ln>
        </p:spPr>
        <p:txBody>
          <a:bodyPr anchor="b" anchorCtr="0"/>
          <a:lstStyle/>
          <a:p>
            <a:pPr lvl="0" algn="r" eaLnBrk="1" hangingPunct="1"/>
            <a:fld id="{9A0DB2DC-4C9A-4742-B13C-FB6460FD3503}" type="slidenum">
              <a:rPr lang="zh-CN" altLang="en-US" sz="1200" dirty="0">
                <a:solidFill>
                  <a:srgbClr val="000000"/>
                </a:solidFill>
                <a:ea typeface="微软雅黑" panose="020B0503020204020204" pitchFamily="34" charset="-122"/>
                <a:sym typeface="宋体" panose="02010600030101010101" pitchFamily="2" charset="-122"/>
              </a:rPr>
              <a:t>51</a:t>
            </a:fld>
            <a:endParaRPr lang="zh-CN" altLang="en-US" sz="1200" dirty="0">
              <a:solidFill>
                <a:srgbClr val="000000"/>
              </a:solidFill>
              <a:ea typeface="微软雅黑" panose="020B0503020204020204" pitchFamily="34" charset="-122"/>
              <a:sym typeface="宋体" panose="02010600030101010101" pitchFamily="2" charset="-122"/>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a:ln>
            <a:solidFill>
              <a:srgbClr val="000000">
                <a:alpha val="100000"/>
              </a:srgbClr>
            </a:solidFill>
            <a:miter lim="800000"/>
          </a:ln>
        </p:spPr>
      </p:sp>
      <p:sp>
        <p:nvSpPr>
          <p:cNvPr id="43011" name="备注占位符 2"/>
          <p:cNvSpPr>
            <a:spLocks noGrp="1"/>
          </p:cNvSpPr>
          <p:nvPr>
            <p:ph type="body"/>
          </p:nvPr>
        </p:nvSpPr>
        <p:spPr>
          <a:noFill/>
          <a:ln>
            <a:noFill/>
          </a:ln>
        </p:spPr>
        <p:txBody>
          <a:bodyPr wrap="square" lIns="91440" tIns="45720" rIns="91440" bIns="45720" anchor="t" anchorCtr="0"/>
          <a:lstStyle/>
          <a:p>
            <a:pPr lvl="0"/>
            <a:r>
              <a:rPr lang="zh-CN" altLang="en-US" dirty="0"/>
              <a:t>前言</a:t>
            </a:r>
            <a:r>
              <a:rPr lang="en-US" altLang="zh-CN" dirty="0"/>
              <a:t>|all,</a:t>
            </a:r>
            <a:r>
              <a:rPr lang="zh-CN" altLang="en-US" dirty="0"/>
              <a:t>蓝色</a:t>
            </a:r>
          </a:p>
          <a:p>
            <a:pPr lvl="0"/>
            <a:endParaRPr lang="zh-CN" altLang="en-US" dirty="0"/>
          </a:p>
        </p:txBody>
      </p:sp>
      <p:sp>
        <p:nvSpPr>
          <p:cNvPr id="43012" name="灯片编号占位符 3"/>
          <p:cNvSpPr txBox="1">
            <a:spLocks noGrp="1"/>
          </p:cNvSpPr>
          <p:nvPr>
            <p:ph type="sldNum" sz="quarter"/>
          </p:nvPr>
        </p:nvSpPr>
        <p:spPr>
          <a:xfrm>
            <a:off x="5180013" y="6513513"/>
            <a:ext cx="3962400" cy="342900"/>
          </a:xfrm>
          <a:prstGeom prst="rect">
            <a:avLst/>
          </a:prstGeom>
          <a:noFill/>
          <a:ln w="9525">
            <a:noFill/>
          </a:ln>
        </p:spPr>
        <p:txBody>
          <a:bodyPr anchor="b" anchorCtr="0"/>
          <a:lstStyle/>
          <a:p>
            <a:pPr lvl="0" algn="r" eaLnBrk="1" hangingPunct="1"/>
            <a:fld id="{9A0DB2DC-4C9A-4742-B13C-FB6460FD3503}" type="slidenum">
              <a:rPr lang="zh-CN" altLang="en-US" sz="1200" dirty="0">
                <a:solidFill>
                  <a:srgbClr val="000000"/>
                </a:solidFill>
                <a:ea typeface="微软雅黑" panose="020B0503020204020204" pitchFamily="34" charset="-122"/>
                <a:sym typeface="宋体" panose="02010600030101010101" pitchFamily="2" charset="-122"/>
              </a:rPr>
              <a:t>7</a:t>
            </a:fld>
            <a:endParaRPr lang="zh-CN" altLang="en-US" sz="1200" dirty="0">
              <a:solidFill>
                <a:srgbClr val="000000"/>
              </a:solidFill>
              <a:ea typeface="微软雅黑" panose="020B0503020204020204" pitchFamily="34" charset="-122"/>
              <a:sym typeface="宋体" panose="02010600030101010101" pitchFamily="2"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文本占位符 2"/>
          <p:cNvSpPr>
            <a:spLocks noGrp="1"/>
          </p:cNvSpPr>
          <p:nvPr>
            <p:ph type="body"/>
          </p:nvPr>
        </p:nvSpPr>
        <p:spPr>
          <a:noFill/>
          <a:ln>
            <a:noFill/>
          </a:ln>
        </p:spPr>
        <p:txBody>
          <a:bodyPr wrap="square" lIns="91440" tIns="45720" rIns="91440" bIns="45720" anchor="t" anchorCtr="0"/>
          <a:lstStyle/>
          <a:p>
            <a:pPr lvl="0"/>
            <a:endParaRPr lang="zh-CN" alt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a:ln>
            <a:solidFill>
              <a:srgbClr val="000000">
                <a:alpha val="100000"/>
              </a:srgbClr>
            </a:solidFill>
            <a:miter lim="800000"/>
          </a:ln>
        </p:spPr>
      </p:sp>
      <p:sp>
        <p:nvSpPr>
          <p:cNvPr id="43011" name="备注占位符 2"/>
          <p:cNvSpPr>
            <a:spLocks noGrp="1"/>
          </p:cNvSpPr>
          <p:nvPr>
            <p:ph type="body"/>
          </p:nvPr>
        </p:nvSpPr>
        <p:spPr>
          <a:noFill/>
          <a:ln>
            <a:noFill/>
          </a:ln>
        </p:spPr>
        <p:txBody>
          <a:bodyPr wrap="square" lIns="91440" tIns="45720" rIns="91440" bIns="45720" anchor="t" anchorCtr="0"/>
          <a:lstStyle/>
          <a:p>
            <a:pPr lvl="0"/>
            <a:r>
              <a:rPr lang="zh-CN" altLang="en-US" dirty="0"/>
              <a:t>前言</a:t>
            </a:r>
            <a:r>
              <a:rPr lang="en-US" altLang="zh-CN" dirty="0"/>
              <a:t>|all,</a:t>
            </a:r>
            <a:r>
              <a:rPr lang="zh-CN" altLang="en-US" dirty="0"/>
              <a:t>蓝色</a:t>
            </a:r>
          </a:p>
          <a:p>
            <a:pPr lvl="0"/>
            <a:endParaRPr lang="zh-CN" altLang="en-US" dirty="0"/>
          </a:p>
        </p:txBody>
      </p:sp>
      <p:sp>
        <p:nvSpPr>
          <p:cNvPr id="43012" name="灯片编号占位符 3"/>
          <p:cNvSpPr txBox="1">
            <a:spLocks noGrp="1"/>
          </p:cNvSpPr>
          <p:nvPr>
            <p:ph type="sldNum" sz="quarter"/>
          </p:nvPr>
        </p:nvSpPr>
        <p:spPr>
          <a:xfrm>
            <a:off x="5180013" y="6513513"/>
            <a:ext cx="3962400" cy="342900"/>
          </a:xfrm>
          <a:prstGeom prst="rect">
            <a:avLst/>
          </a:prstGeom>
          <a:noFill/>
          <a:ln w="9525">
            <a:noFill/>
          </a:ln>
        </p:spPr>
        <p:txBody>
          <a:bodyPr anchor="b" anchorCtr="0"/>
          <a:lstStyle/>
          <a:p>
            <a:pPr lvl="0" algn="r" eaLnBrk="1" hangingPunct="1"/>
            <a:fld id="{9A0DB2DC-4C9A-4742-B13C-FB6460FD3503}" type="slidenum">
              <a:rPr lang="zh-CN" altLang="en-US" sz="1200" dirty="0">
                <a:solidFill>
                  <a:srgbClr val="000000"/>
                </a:solidFill>
                <a:ea typeface="微软雅黑" panose="020B0503020204020204" pitchFamily="34" charset="-122"/>
                <a:sym typeface="宋体" panose="02010600030101010101" pitchFamily="2" charset="-122"/>
              </a:rPr>
              <a:t>10</a:t>
            </a:fld>
            <a:endParaRPr lang="zh-CN" altLang="en-US" sz="1200" dirty="0">
              <a:solidFill>
                <a:srgbClr val="000000"/>
              </a:solidFill>
              <a:ea typeface="微软雅黑" panose="020B0503020204020204" pitchFamily="34" charset="-122"/>
              <a:sym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Pr>
        <a:solidFill>
          <a:schemeClr val="bg1"/>
        </a:solidFill>
        <a:effectLst/>
      </p:bgPr>
    </p:bg>
    <p:spTree>
      <p:nvGrpSpPr>
        <p:cNvPr id="1" name=""/>
        <p:cNvGrpSpPr/>
        <p:nvPr/>
      </p:nvGrpSpPr>
      <p:grpSpPr>
        <a:xfrm>
          <a:off x="0" y="0"/>
          <a:ext cx="0" cy="0"/>
          <a:chOff x="0" y="0"/>
          <a:chExt cx="0" cy="0"/>
        </a:xfrm>
      </p:grpSpPr>
      <p:grpSp>
        <p:nvGrpSpPr>
          <p:cNvPr id="5122" name="Group 2"/>
          <p:cNvGrpSpPr/>
          <p:nvPr/>
        </p:nvGrpSpPr>
        <p:grpSpPr>
          <a:xfrm>
            <a:off x="0" y="0"/>
            <a:ext cx="12192000" cy="6858000"/>
            <a:chOff x="0" y="0"/>
            <a:chExt cx="5760" cy="4320"/>
          </a:xfrm>
        </p:grpSpPr>
        <p:sp>
          <p:nvSpPr>
            <p:cNvPr id="18" name="Rectangle 3"/>
            <p:cNvSpPr>
              <a:spLocks noChangeArrowheads="1"/>
            </p:cNvSpPr>
            <p:nvPr/>
          </p:nvSpPr>
          <p:spPr bwMode="auto">
            <a:xfrm>
              <a:off x="0" y="0"/>
              <a:ext cx="2208" cy="4320"/>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24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9" name="Rectangle 4"/>
            <p:cNvSpPr>
              <a:spLocks noChangeArrowheads="1"/>
            </p:cNvSpPr>
            <p:nvPr/>
          </p:nvSpPr>
          <p:spPr bwMode="auto">
            <a:xfrm>
              <a:off x="1081" y="1065"/>
              <a:ext cx="4679" cy="159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24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grpSp>
          <p:nvGrpSpPr>
            <p:cNvPr id="5130" name="Group 5"/>
            <p:cNvGrpSpPr/>
            <p:nvPr/>
          </p:nvGrpSpPr>
          <p:grpSpPr>
            <a:xfrm>
              <a:off x="0" y="672"/>
              <a:ext cx="1806" cy="1989"/>
              <a:chOff x="0" y="672"/>
              <a:chExt cx="1806" cy="1989"/>
            </a:xfrm>
          </p:grpSpPr>
          <p:sp>
            <p:nvSpPr>
              <p:cNvPr id="21" name="Rectangle 6"/>
              <p:cNvSpPr>
                <a:spLocks noChangeArrowheads="1"/>
              </p:cNvSpPr>
              <p:nvPr/>
            </p:nvSpPr>
            <p:spPr bwMode="auto">
              <a:xfrm>
                <a:off x="361" y="2257"/>
                <a:ext cx="363" cy="40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24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22" name="Rectangle 7"/>
              <p:cNvSpPr>
                <a:spLocks noChangeArrowheads="1"/>
              </p:cNvSpPr>
              <p:nvPr/>
            </p:nvSpPr>
            <p:spPr bwMode="auto">
              <a:xfrm>
                <a:off x="1081" y="1065"/>
                <a:ext cx="362" cy="405"/>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24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23" name="Rectangle 8"/>
              <p:cNvSpPr>
                <a:spLocks noChangeArrowheads="1"/>
              </p:cNvSpPr>
              <p:nvPr/>
            </p:nvSpPr>
            <p:spPr bwMode="auto">
              <a:xfrm>
                <a:off x="1437" y="672"/>
                <a:ext cx="369" cy="400"/>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24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24" name="Rectangle 9"/>
              <p:cNvSpPr>
                <a:spLocks noChangeArrowheads="1"/>
              </p:cNvSpPr>
              <p:nvPr/>
            </p:nvSpPr>
            <p:spPr bwMode="auto">
              <a:xfrm>
                <a:off x="719" y="2257"/>
                <a:ext cx="368" cy="404"/>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24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25" name="Rectangle 10"/>
              <p:cNvSpPr>
                <a:spLocks noChangeArrowheads="1"/>
              </p:cNvSpPr>
              <p:nvPr/>
            </p:nvSpPr>
            <p:spPr bwMode="auto">
              <a:xfrm>
                <a:off x="1437" y="1065"/>
                <a:ext cx="369" cy="40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24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26" name="Rectangle 11"/>
              <p:cNvSpPr>
                <a:spLocks noChangeArrowheads="1"/>
              </p:cNvSpPr>
              <p:nvPr/>
            </p:nvSpPr>
            <p:spPr bwMode="auto">
              <a:xfrm>
                <a:off x="719" y="1464"/>
                <a:ext cx="368" cy="39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24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27" name="Rectangle 12"/>
              <p:cNvSpPr>
                <a:spLocks noChangeArrowheads="1"/>
              </p:cNvSpPr>
              <p:nvPr/>
            </p:nvSpPr>
            <p:spPr bwMode="auto">
              <a:xfrm>
                <a:off x="0" y="1464"/>
                <a:ext cx="367" cy="399"/>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24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28" name="Rectangle 13"/>
              <p:cNvSpPr>
                <a:spLocks noChangeArrowheads="1"/>
              </p:cNvSpPr>
              <p:nvPr/>
            </p:nvSpPr>
            <p:spPr bwMode="auto">
              <a:xfrm>
                <a:off x="1081" y="1464"/>
                <a:ext cx="362" cy="39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24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29" name="Rectangle 14"/>
              <p:cNvSpPr>
                <a:spLocks noChangeArrowheads="1"/>
              </p:cNvSpPr>
              <p:nvPr/>
            </p:nvSpPr>
            <p:spPr bwMode="auto">
              <a:xfrm>
                <a:off x="361" y="1857"/>
                <a:ext cx="363" cy="406"/>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24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30" name="Rectangle 15"/>
              <p:cNvSpPr>
                <a:spLocks noChangeArrowheads="1"/>
              </p:cNvSpPr>
              <p:nvPr/>
            </p:nvSpPr>
            <p:spPr bwMode="auto">
              <a:xfrm>
                <a:off x="719" y="1857"/>
                <a:ext cx="368" cy="40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24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grpSp>
      </p:grpSp>
      <p:sp>
        <p:nvSpPr>
          <p:cNvPr id="5139" name="Rectangle 19"/>
          <p:cNvSpPr>
            <a:spLocks noGrp="1" noChangeArrowheads="1"/>
          </p:cNvSpPr>
          <p:nvPr>
            <p:ph type="ctrTitle"/>
          </p:nvPr>
        </p:nvSpPr>
        <p:spPr>
          <a:xfrm>
            <a:off x="3962400" y="1828800"/>
            <a:ext cx="8026400" cy="2209800"/>
          </a:xfrm>
        </p:spPr>
        <p:txBody>
          <a:bodyPr/>
          <a:lstStyle>
            <a:lvl1pPr>
              <a:defRPr sz="5000">
                <a:solidFill>
                  <a:srgbClr val="FFFFFF"/>
                </a:solidFill>
              </a:defRPr>
            </a:lvl1pPr>
          </a:lstStyle>
          <a:p>
            <a:pPr lvl="0"/>
            <a:r>
              <a:rPr lang="zh-CN" altLang="en-US" noProof="0" smtClean="0"/>
              <a:t>单击此处编辑母版标题样式</a:t>
            </a:r>
          </a:p>
        </p:txBody>
      </p:sp>
      <p:sp>
        <p:nvSpPr>
          <p:cNvPr id="5140" name="Rectangle 20"/>
          <p:cNvSpPr>
            <a:spLocks noGrp="1" noChangeArrowheads="1"/>
          </p:cNvSpPr>
          <p:nvPr>
            <p:ph type="subTitle" idx="1"/>
          </p:nvPr>
        </p:nvSpPr>
        <p:spPr>
          <a:xfrm>
            <a:off x="3962400" y="4267200"/>
            <a:ext cx="8026400" cy="1752600"/>
          </a:xfrm>
        </p:spPr>
        <p:txBody>
          <a:bodyPr/>
          <a:lstStyle>
            <a:lvl1pPr marL="0" indent="0">
              <a:buFont typeface="Wingdings" panose="05000000000000000000" pitchFamily="2" charset="2"/>
              <a:buNone/>
              <a:defRPr sz="3400"/>
            </a:lvl1pPr>
          </a:lstStyle>
          <a:p>
            <a:pPr lvl="0"/>
            <a:r>
              <a:rPr lang="zh-CN" altLang="en-US" noProof="0" smtClean="0"/>
              <a:t>单击此处编辑母版副标题样式</a:t>
            </a:r>
          </a:p>
        </p:txBody>
      </p:sp>
      <p:sp>
        <p:nvSpPr>
          <p:cNvPr id="31" name="Rectangle 16"/>
          <p:cNvSpPr>
            <a:spLocks noGrp="1" noChangeArrowheads="1"/>
          </p:cNvSpPr>
          <p:nvPr>
            <p:ph type="dt" sz="half" idx="2"/>
          </p:nvPr>
        </p:nvSpPr>
        <p:spPr bwMode="auto">
          <a:xfrm>
            <a:off x="609600" y="6248400"/>
            <a:ext cx="2844800" cy="457200"/>
          </a:xfrm>
          <a:prstGeom prst="rect">
            <a:avLst/>
          </a:prstGeom>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2" name="Rectangle 17"/>
          <p:cNvSpPr>
            <a:spLocks noGrp="1" noChangeArrowheads="1"/>
          </p:cNvSpPr>
          <p:nvPr>
            <p:ph type="ftr" sz="quarter" idx="3"/>
          </p:nvPr>
        </p:nvSpPr>
        <p:spPr bwMode="auto">
          <a:xfrm>
            <a:off x="4165600" y="6248400"/>
            <a:ext cx="3860800" cy="457200"/>
          </a:xfrm>
          <a:prstGeom prst="rect">
            <a:avLst/>
          </a:prstGeom>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3" name="Rectangle 18"/>
          <p:cNvSpPr>
            <a:spLocks noGrp="1" noChangeArrowheads="1"/>
          </p:cNvSpPr>
          <p:nvPr>
            <p:ph type="sldNum" sz="quarter" idx="4"/>
          </p:nvPr>
        </p:nvSpPr>
        <p:spPr bwMode="auto">
          <a:xfrm>
            <a:off x="8737600" y="6248400"/>
            <a:ext cx="2844800" cy="457200"/>
          </a:xfrm>
          <a:prstGeom prst="rect">
            <a:avLst/>
          </a:prstGeom>
        </p:spPr>
        <p:txBody>
          <a:bodyPr vert="horz" wrap="square" lIns="91440" tIns="45720" rIns="91440" bIns="45720" numCol="1" anchor="b" anchorCtr="0" compatLnSpc="1"/>
          <a:lstStyle/>
          <a:p>
            <a:pPr algn="r" eaLnBrk="1" hangingPunct="1">
              <a:buNone/>
            </a:pPr>
            <a:fld id="{9A0DB2DC-4C9A-4742-B13C-FB6460FD3503}" type="slidenum">
              <a:rPr lang="en-US" altLang="zh-CN" dirty="0">
                <a:latin typeface="Arial Black" panose="020B0A04020102020204" pitchFamily="34" charset="0"/>
              </a:rPr>
              <a:t>‹#›</a:t>
            </a:fld>
            <a:endParaRPr lang="en-US" altLang="zh-CN" dirty="0">
              <a:latin typeface="Arial Black" panose="020B0A040201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页脚占位符 3"/>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1"/>
          </p:nvPr>
        </p:nvSpPr>
        <p:spPr/>
        <p:txBody>
          <a:bodyPr/>
          <a:lstStyle/>
          <a:p>
            <a:pPr lvl="0" eaLnBrk="1" hangingPunct="1">
              <a:buNone/>
            </a:pPr>
            <a:fld id="{9A0DB2DC-4C9A-4742-B13C-FB6460FD3503}" type="slidenum">
              <a:rPr lang="en-US" altLang="zh-CN" dirty="0"/>
              <a:t>‹#›</a:t>
            </a:fld>
            <a:endParaRPr lang="en-US" altLang="zh-CN" dirty="0">
              <a:latin typeface="Arial" panose="020B0604020202020204" pitchFamily="34" charset="0"/>
            </a:endParaRPr>
          </a:p>
        </p:txBody>
      </p:sp>
      <p:sp>
        <p:nvSpPr>
          <p:cNvPr id="6" name="日期占位符 5"/>
          <p:cNvSpPr>
            <a:spLocks noGrp="1"/>
          </p:cNvSpPr>
          <p:nvPr>
            <p:ph type="dt" sz="half" idx="12"/>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457200"/>
            <a:ext cx="2743200" cy="5410200"/>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609600" y="457200"/>
            <a:ext cx="8026400" cy="5410200"/>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页脚占位符 3"/>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1"/>
          </p:nvPr>
        </p:nvSpPr>
        <p:spPr/>
        <p:txBody>
          <a:bodyPr/>
          <a:lstStyle/>
          <a:p>
            <a:pPr lvl="0" eaLnBrk="1" hangingPunct="1">
              <a:buNone/>
            </a:pPr>
            <a:fld id="{9A0DB2DC-4C9A-4742-B13C-FB6460FD3503}" type="slidenum">
              <a:rPr lang="en-US" altLang="zh-CN" dirty="0"/>
              <a:t>‹#›</a:t>
            </a:fld>
            <a:endParaRPr lang="en-US" altLang="zh-CN" dirty="0">
              <a:latin typeface="Arial" panose="020B0604020202020204" pitchFamily="34" charset="0"/>
            </a:endParaRPr>
          </a:p>
        </p:txBody>
      </p:sp>
      <p:sp>
        <p:nvSpPr>
          <p:cNvPr id="6" name="日期占位符 5"/>
          <p:cNvSpPr>
            <a:spLocks noGrp="1"/>
          </p:cNvSpPr>
          <p:nvPr>
            <p:ph type="dt" sz="half" idx="12"/>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457200"/>
            <a:ext cx="10972800" cy="1371600"/>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sz="half" idx="1"/>
          </p:nvPr>
        </p:nvSpPr>
        <p:spPr>
          <a:xfrm>
            <a:off x="609600" y="1981200"/>
            <a:ext cx="5384800" cy="3886200"/>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97600" y="1981200"/>
            <a:ext cx="5384800" cy="3886200"/>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页脚占位符 4"/>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1"/>
          </p:nvPr>
        </p:nvSpPr>
        <p:spPr/>
        <p:txBody>
          <a:bodyPr/>
          <a:lstStyle/>
          <a:p>
            <a:pPr lvl="0" eaLnBrk="1" hangingPunct="1">
              <a:buNone/>
            </a:pPr>
            <a:fld id="{9A0DB2DC-4C9A-4742-B13C-FB6460FD3503}" type="slidenum">
              <a:rPr lang="en-US" altLang="zh-CN" dirty="0"/>
              <a:t>‹#›</a:t>
            </a:fld>
            <a:endParaRPr lang="en-US" altLang="zh-CN" dirty="0">
              <a:latin typeface="Arial" panose="020B0604020202020204" pitchFamily="34" charset="0"/>
            </a:endParaRPr>
          </a:p>
        </p:txBody>
      </p:sp>
      <p:sp>
        <p:nvSpPr>
          <p:cNvPr id="7" name="日期占位符 6"/>
          <p:cNvSpPr>
            <a:spLocks noGrp="1"/>
          </p:cNvSpPr>
          <p:nvPr>
            <p:ph type="dt" sz="half" idx="12"/>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09600" y="457200"/>
            <a:ext cx="10972800" cy="5410200"/>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3" name="页脚占位符 2"/>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1"/>
          </p:nvPr>
        </p:nvSpPr>
        <p:spPr/>
        <p:txBody>
          <a:bodyPr/>
          <a:lstStyle/>
          <a:p>
            <a:pPr lvl="0" eaLnBrk="1" hangingPunct="1">
              <a:buNone/>
            </a:pPr>
            <a:fld id="{9A0DB2DC-4C9A-4742-B13C-FB6460FD3503}" type="slidenum">
              <a:rPr lang="en-US" altLang="zh-CN" dirty="0"/>
              <a:t>‹#›</a:t>
            </a:fld>
            <a:endParaRPr lang="en-US" altLang="zh-CN" dirty="0">
              <a:latin typeface="Arial" panose="020B0604020202020204" pitchFamily="34" charset="0"/>
            </a:endParaRPr>
          </a:p>
        </p:txBody>
      </p:sp>
      <p:sp>
        <p:nvSpPr>
          <p:cNvPr id="5" name="日期占位符 4"/>
          <p:cNvSpPr>
            <a:spLocks noGrp="1"/>
          </p:cNvSpPr>
          <p:nvPr>
            <p:ph type="dt" sz="half" idx="12"/>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_标题幻灯片">
    <p:spTree>
      <p:nvGrpSpPr>
        <p:cNvPr id="1" name=""/>
        <p:cNvGrpSpPr/>
        <p:nvPr/>
      </p:nvGrpSpPr>
      <p:grpSpPr>
        <a:xfrm>
          <a:off x="0" y="0"/>
          <a:ext cx="0" cy="0"/>
          <a:chOff x="0" y="0"/>
          <a:chExt cx="0" cy="0"/>
        </a:xfrm>
      </p:grpSpPr>
    </p:spTree>
  </p:cSld>
  <p:clrMapOvr>
    <a:masterClrMapping/>
  </p:clrMapOvr>
  <p:transition advTm="0"/>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2_标题幻灯片">
    <p:spTree>
      <p:nvGrpSpPr>
        <p:cNvPr id="1" name=""/>
        <p:cNvGrpSpPr/>
        <p:nvPr/>
      </p:nvGrpSpPr>
      <p:grpSpPr>
        <a:xfrm>
          <a:off x="0" y="0"/>
          <a:ext cx="0" cy="0"/>
          <a:chOff x="0" y="0"/>
          <a:chExt cx="0" cy="0"/>
        </a:xfrm>
      </p:grpSpPr>
    </p:spTree>
  </p:cSld>
  <p:clrMapOvr>
    <a:masterClrMapping/>
  </p:clrMapOvr>
  <p:transition advTm="0"/>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3_标题幻灯片">
    <p:spTree>
      <p:nvGrpSpPr>
        <p:cNvPr id="1" name=""/>
        <p:cNvGrpSpPr/>
        <p:nvPr/>
      </p:nvGrpSpPr>
      <p:grpSpPr>
        <a:xfrm>
          <a:off x="0" y="0"/>
          <a:ext cx="0" cy="0"/>
          <a:chOff x="0" y="0"/>
          <a:chExt cx="0" cy="0"/>
        </a:xfrm>
      </p:grpSpPr>
    </p:spTree>
  </p:cSld>
  <p:clrMapOvr>
    <a:masterClrMapping/>
  </p:clrMapOvr>
  <p:transition advTm="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4_标题幻灯片">
    <p:spTree>
      <p:nvGrpSpPr>
        <p:cNvPr id="1" name=""/>
        <p:cNvGrpSpPr/>
        <p:nvPr/>
      </p:nvGrpSpPr>
      <p:grpSpPr>
        <a:xfrm>
          <a:off x="0" y="0"/>
          <a:ext cx="0" cy="0"/>
          <a:chOff x="0" y="0"/>
          <a:chExt cx="0" cy="0"/>
        </a:xfrm>
      </p:grpSpPr>
    </p:spTree>
  </p:cSld>
  <p:clrMapOvr>
    <a:masterClrMapping/>
  </p:clrMapOvr>
  <p:transition advTm="0"/>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5_标题幻灯片">
    <p:spTree>
      <p:nvGrpSpPr>
        <p:cNvPr id="1" name=""/>
        <p:cNvGrpSpPr/>
        <p:nvPr/>
      </p:nvGrpSpPr>
      <p:grpSpPr>
        <a:xfrm>
          <a:off x="0" y="0"/>
          <a:ext cx="0" cy="0"/>
          <a:chOff x="0" y="0"/>
          <a:chExt cx="0" cy="0"/>
        </a:xfrm>
      </p:grpSpPr>
    </p:spTree>
  </p:cSld>
  <p:clrMapOvr>
    <a:masterClrMapping/>
  </p:clrMapOvr>
  <p:transition advTm="0"/>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6_标题幻灯片">
    <p:spTree>
      <p:nvGrpSpPr>
        <p:cNvPr id="1" name=""/>
        <p:cNvGrpSpPr/>
        <p:nvPr/>
      </p:nvGrpSpPr>
      <p:grpSpPr>
        <a:xfrm>
          <a:off x="0" y="0"/>
          <a:ext cx="0" cy="0"/>
          <a:chOff x="0" y="0"/>
          <a:chExt cx="0" cy="0"/>
        </a:xfrm>
      </p:grpSpPr>
    </p:spTree>
  </p:cSld>
  <p:clrMapOvr>
    <a:masterClrMapping/>
  </p:clrMapOvr>
  <p:transition advTm="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页脚占位符 3"/>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1"/>
          </p:nvPr>
        </p:nvSpPr>
        <p:spPr/>
        <p:txBody>
          <a:bodyPr/>
          <a:lstStyle/>
          <a:p>
            <a:pPr lvl="0" eaLnBrk="1" hangingPunct="1">
              <a:buNone/>
            </a:pPr>
            <a:fld id="{9A0DB2DC-4C9A-4742-B13C-FB6460FD3503}" type="slidenum">
              <a:rPr lang="en-US" altLang="zh-CN" dirty="0"/>
              <a:t>‹#›</a:t>
            </a:fld>
            <a:endParaRPr lang="en-US" altLang="zh-CN" dirty="0">
              <a:latin typeface="Arial" panose="020B0604020202020204" pitchFamily="34" charset="0"/>
            </a:endParaRPr>
          </a:p>
        </p:txBody>
      </p:sp>
      <p:sp>
        <p:nvSpPr>
          <p:cNvPr id="6" name="日期占位符 5"/>
          <p:cNvSpPr>
            <a:spLocks noGrp="1"/>
          </p:cNvSpPr>
          <p:nvPr>
            <p:ph type="dt" sz="half" idx="12"/>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7_标题幻灯片">
    <p:spTree>
      <p:nvGrpSpPr>
        <p:cNvPr id="1" name=""/>
        <p:cNvGrpSpPr/>
        <p:nvPr/>
      </p:nvGrpSpPr>
      <p:grpSpPr>
        <a:xfrm>
          <a:off x="0" y="0"/>
          <a:ext cx="0" cy="0"/>
          <a:chOff x="0" y="0"/>
          <a:chExt cx="0" cy="0"/>
        </a:xfrm>
      </p:grpSpPr>
    </p:spTree>
  </p:cSld>
  <p:clrMapOvr>
    <a:masterClrMapping/>
  </p:clrMapOvr>
  <p:transition advTm="0"/>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8_标题幻灯片">
    <p:spTree>
      <p:nvGrpSpPr>
        <p:cNvPr id="1" name=""/>
        <p:cNvGrpSpPr/>
        <p:nvPr/>
      </p:nvGrpSpPr>
      <p:grpSpPr>
        <a:xfrm>
          <a:off x="0" y="0"/>
          <a:ext cx="0" cy="0"/>
          <a:chOff x="0" y="0"/>
          <a:chExt cx="0" cy="0"/>
        </a:xfrm>
      </p:grpSpPr>
    </p:spTree>
  </p:cSld>
  <p:clrMapOvr>
    <a:masterClrMapping/>
  </p:clrMapOvr>
  <p:transition advTm="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6"/>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页脚占位符 3"/>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1"/>
          </p:nvPr>
        </p:nvSpPr>
        <p:spPr/>
        <p:txBody>
          <a:bodyPr/>
          <a:lstStyle/>
          <a:p>
            <a:pPr lvl="0" eaLnBrk="1" hangingPunct="1">
              <a:buNone/>
            </a:pPr>
            <a:fld id="{9A0DB2DC-4C9A-4742-B13C-FB6460FD3503}" type="slidenum">
              <a:rPr lang="en-US" altLang="zh-CN" dirty="0"/>
              <a:t>‹#›</a:t>
            </a:fld>
            <a:endParaRPr lang="en-US" altLang="zh-CN" dirty="0">
              <a:latin typeface="Arial" panose="020B0604020202020204" pitchFamily="34" charset="0"/>
            </a:endParaRPr>
          </a:p>
        </p:txBody>
      </p:sp>
      <p:sp>
        <p:nvSpPr>
          <p:cNvPr id="6" name="日期占位符 5"/>
          <p:cNvSpPr>
            <a:spLocks noGrp="1"/>
          </p:cNvSpPr>
          <p:nvPr>
            <p:ph type="dt" sz="half" idx="12"/>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609600" y="1981200"/>
            <a:ext cx="53848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97600" y="1981200"/>
            <a:ext cx="53848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页脚占位符 4"/>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1"/>
          </p:nvPr>
        </p:nvSpPr>
        <p:spPr/>
        <p:txBody>
          <a:bodyPr/>
          <a:lstStyle/>
          <a:p>
            <a:pPr lvl="0" eaLnBrk="1" hangingPunct="1">
              <a:buNone/>
            </a:pPr>
            <a:fld id="{9A0DB2DC-4C9A-4742-B13C-FB6460FD3503}" type="slidenum">
              <a:rPr lang="en-US" altLang="zh-CN" dirty="0"/>
              <a:t>‹#›</a:t>
            </a:fld>
            <a:endParaRPr lang="en-US" altLang="zh-CN" dirty="0">
              <a:latin typeface="Arial" panose="020B0604020202020204" pitchFamily="34" charset="0"/>
            </a:endParaRPr>
          </a:p>
        </p:txBody>
      </p:sp>
      <p:sp>
        <p:nvSpPr>
          <p:cNvPr id="7" name="日期占位符 6"/>
          <p:cNvSpPr>
            <a:spLocks noGrp="1"/>
          </p:cNvSpPr>
          <p:nvPr>
            <p:ph type="dt" sz="half" idx="12"/>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3371"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3371"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页脚占位符 6"/>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灯片编号占位符 7"/>
          <p:cNvSpPr>
            <a:spLocks noGrp="1"/>
          </p:cNvSpPr>
          <p:nvPr>
            <p:ph type="sldNum" sz="quarter" idx="11"/>
          </p:nvPr>
        </p:nvSpPr>
        <p:spPr/>
        <p:txBody>
          <a:bodyPr/>
          <a:lstStyle/>
          <a:p>
            <a:pPr lvl="0" eaLnBrk="1" hangingPunct="1">
              <a:buNone/>
            </a:pPr>
            <a:fld id="{9A0DB2DC-4C9A-4742-B13C-FB6460FD3503}" type="slidenum">
              <a:rPr lang="en-US" altLang="zh-CN" dirty="0"/>
              <a:t>‹#›</a:t>
            </a:fld>
            <a:endParaRPr lang="en-US" altLang="zh-CN" dirty="0">
              <a:latin typeface="Arial" panose="020B0604020202020204" pitchFamily="34" charset="0"/>
            </a:endParaRPr>
          </a:p>
        </p:txBody>
      </p:sp>
      <p:sp>
        <p:nvSpPr>
          <p:cNvPr id="9" name="日期占位符 8"/>
          <p:cNvSpPr>
            <a:spLocks noGrp="1"/>
          </p:cNvSpPr>
          <p:nvPr>
            <p:ph type="dt" sz="half" idx="12"/>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页脚占位符 2"/>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1"/>
          </p:nvPr>
        </p:nvSpPr>
        <p:spPr/>
        <p:txBody>
          <a:bodyPr/>
          <a:lstStyle/>
          <a:p>
            <a:pPr lvl="0" eaLnBrk="1" hangingPunct="1">
              <a:buNone/>
            </a:pPr>
            <a:fld id="{9A0DB2DC-4C9A-4742-B13C-FB6460FD3503}" type="slidenum">
              <a:rPr lang="en-US" altLang="zh-CN" dirty="0"/>
              <a:t>‹#›</a:t>
            </a:fld>
            <a:endParaRPr lang="en-US" altLang="zh-CN" dirty="0">
              <a:latin typeface="Arial" panose="020B0604020202020204" pitchFamily="34" charset="0"/>
            </a:endParaRPr>
          </a:p>
        </p:txBody>
      </p:sp>
      <p:sp>
        <p:nvSpPr>
          <p:cNvPr id="5" name="日期占位符 4"/>
          <p:cNvSpPr>
            <a:spLocks noGrp="1"/>
          </p:cNvSpPr>
          <p:nvPr>
            <p:ph type="dt" sz="half" idx="12"/>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页脚占位符 1"/>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灯片编号占位符 2"/>
          <p:cNvSpPr>
            <a:spLocks noGrp="1"/>
          </p:cNvSpPr>
          <p:nvPr>
            <p:ph type="sldNum" sz="quarter" idx="11"/>
          </p:nvPr>
        </p:nvSpPr>
        <p:spPr/>
        <p:txBody>
          <a:bodyPr/>
          <a:lstStyle/>
          <a:p>
            <a:pPr lvl="0" eaLnBrk="1" hangingPunct="1">
              <a:buNone/>
            </a:pPr>
            <a:fld id="{9A0DB2DC-4C9A-4742-B13C-FB6460FD3503}" type="slidenum">
              <a:rPr lang="en-US" altLang="zh-CN" dirty="0"/>
              <a:t>‹#›</a:t>
            </a:fld>
            <a:endParaRPr lang="en-US" altLang="zh-CN" dirty="0">
              <a:latin typeface="Arial" panose="020B0604020202020204" pitchFamily="34" charset="0"/>
            </a:endParaRPr>
          </a:p>
        </p:txBody>
      </p:sp>
      <p:sp>
        <p:nvSpPr>
          <p:cNvPr id="4" name="日期占位符 3"/>
          <p:cNvSpPr>
            <a:spLocks noGrp="1"/>
          </p:cNvSpPr>
          <p:nvPr>
            <p:ph type="dt" sz="half" idx="12"/>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3" y="273050"/>
            <a:ext cx="4011084"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6736" y="273056"/>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页脚占位符 4"/>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1"/>
          </p:nvPr>
        </p:nvSpPr>
        <p:spPr/>
        <p:txBody>
          <a:bodyPr/>
          <a:lstStyle/>
          <a:p>
            <a:pPr lvl="0" eaLnBrk="1" hangingPunct="1">
              <a:buNone/>
            </a:pPr>
            <a:fld id="{9A0DB2DC-4C9A-4742-B13C-FB6460FD3503}" type="slidenum">
              <a:rPr lang="en-US" altLang="zh-CN" dirty="0"/>
              <a:t>‹#›</a:t>
            </a:fld>
            <a:endParaRPr lang="en-US" altLang="zh-CN" dirty="0">
              <a:latin typeface="Arial" panose="020B0604020202020204" pitchFamily="34" charset="0"/>
            </a:endParaRPr>
          </a:p>
        </p:txBody>
      </p:sp>
      <p:sp>
        <p:nvSpPr>
          <p:cNvPr id="7" name="日期占位符 6"/>
          <p:cNvSpPr>
            <a:spLocks noGrp="1"/>
          </p:cNvSpPr>
          <p:nvPr>
            <p:ph type="dt" sz="half" idx="12"/>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bg2"/>
              </a:buClr>
              <a:buSzPct val="75000"/>
              <a:buFont typeface="Wingdings" panose="05000000000000000000" pitchFamily="2" charset="2"/>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页脚占位符 4"/>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1"/>
          </p:nvPr>
        </p:nvSpPr>
        <p:spPr/>
        <p:txBody>
          <a:bodyPr/>
          <a:lstStyle/>
          <a:p>
            <a:pPr lvl="0" eaLnBrk="1" hangingPunct="1">
              <a:buNone/>
            </a:pPr>
            <a:fld id="{9A0DB2DC-4C9A-4742-B13C-FB6460FD3503}" type="slidenum">
              <a:rPr lang="en-US" altLang="zh-CN" dirty="0"/>
              <a:t>‹#›</a:t>
            </a:fld>
            <a:endParaRPr lang="en-US" altLang="zh-CN" dirty="0">
              <a:latin typeface="Arial" panose="020B0604020202020204" pitchFamily="34" charset="0"/>
            </a:endParaRPr>
          </a:p>
        </p:txBody>
      </p:sp>
      <p:sp>
        <p:nvSpPr>
          <p:cNvPr id="7" name="日期占位符 6"/>
          <p:cNvSpPr>
            <a:spLocks noGrp="1"/>
          </p:cNvSpPr>
          <p:nvPr>
            <p:ph type="dt" sz="half" idx="12"/>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lstStyle>
            <a:lvl1pPr algn="ctr" eaLnBrk="1" hangingPunct="1">
              <a:buFontTx/>
              <a:buNone/>
              <a:defRPr sz="1200"/>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099" name="Rectangle 3"/>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lstStyle>
            <a:lvl1pPr algn="r">
              <a:defRPr sz="1200">
                <a:latin typeface="Arial Black" panose="020B0A04020102020204" pitchFamily="34" charset="0"/>
              </a:defRPr>
            </a:lvl1pPr>
          </a:lstStyle>
          <a:p>
            <a:pPr lvl="0" eaLnBrk="1" hangingPunct="1">
              <a:buNone/>
            </a:pPr>
            <a:fld id="{9A0DB2DC-4C9A-4742-B13C-FB6460FD3503}" type="slidenum">
              <a:rPr lang="en-US" altLang="zh-CN" dirty="0"/>
              <a:t>‹#›</a:t>
            </a:fld>
            <a:endParaRPr lang="en-US" altLang="zh-CN" dirty="0">
              <a:latin typeface="Arial" panose="020B0604020202020204" pitchFamily="34" charset="0"/>
            </a:endParaRPr>
          </a:p>
        </p:txBody>
      </p:sp>
      <p:grpSp>
        <p:nvGrpSpPr>
          <p:cNvPr id="1028" name="Group 4"/>
          <p:cNvGrpSpPr/>
          <p:nvPr/>
        </p:nvGrpSpPr>
        <p:grpSpPr>
          <a:xfrm>
            <a:off x="0" y="0"/>
            <a:ext cx="12192000" cy="546100"/>
            <a:chOff x="0" y="0"/>
            <a:chExt cx="5760" cy="344"/>
          </a:xfrm>
        </p:grpSpPr>
        <p:sp>
          <p:nvSpPr>
            <p:cNvPr id="1032"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24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033"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24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034" name="Rectangle 7"/>
            <p:cNvSpPr>
              <a:spLocks noChangeArrowheads="1"/>
            </p:cNvSpPr>
            <p:nvPr/>
          </p:nvSpPr>
          <p:spPr bwMode="auto">
            <a:xfrm>
              <a:off x="258" y="85"/>
              <a:ext cx="87" cy="8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800" b="0" i="0" u="none" strike="noStrike" kern="1200" cap="none" spc="0" normalizeH="0" baseline="0" noProof="0" smtClean="0">
                <a:ln>
                  <a:noFill/>
                </a:ln>
                <a:solidFill>
                  <a:schemeClr val="hlink"/>
                </a:solidFill>
                <a:effectLst/>
                <a:uLnTx/>
                <a:uFillTx/>
                <a:latin typeface="Arial" panose="020B0604020202020204" pitchFamily="34" charset="0"/>
                <a:ea typeface="宋体" panose="02010600030101010101" pitchFamily="2" charset="-122"/>
                <a:cs typeface="+mn-cs"/>
              </a:endParaRPr>
            </a:p>
          </p:txBody>
        </p:sp>
        <p:sp>
          <p:nvSpPr>
            <p:cNvPr id="1035" name="Rectangle 8"/>
            <p:cNvSpPr>
              <a:spLocks noChangeArrowheads="1"/>
            </p:cNvSpPr>
            <p:nvPr/>
          </p:nvSpPr>
          <p:spPr bwMode="auto">
            <a:xfrm>
              <a:off x="345" y="0"/>
              <a:ext cx="88"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800" b="0" i="0" u="none" strike="noStrike" kern="1200" cap="none" spc="0" normalizeH="0" baseline="0" noProof="0" smtClean="0">
                <a:ln>
                  <a:noFill/>
                </a:ln>
                <a:solidFill>
                  <a:schemeClr val="hlink"/>
                </a:solidFill>
                <a:effectLst/>
                <a:uLnTx/>
                <a:uFillTx/>
                <a:latin typeface="Arial" panose="020B0604020202020204" pitchFamily="34" charset="0"/>
                <a:ea typeface="宋体" panose="02010600030101010101" pitchFamily="2" charset="-122"/>
                <a:cs typeface="+mn-cs"/>
              </a:endParaRPr>
            </a:p>
          </p:txBody>
        </p:sp>
        <p:sp>
          <p:nvSpPr>
            <p:cNvPr id="1036" name="Rectangle 9"/>
            <p:cNvSpPr>
              <a:spLocks noChangeArrowheads="1"/>
            </p:cNvSpPr>
            <p:nvPr/>
          </p:nvSpPr>
          <p:spPr bwMode="auto">
            <a:xfrm>
              <a:off x="345" y="85"/>
              <a:ext cx="88" cy="8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800" b="0" i="0" u="none" strike="noStrike" kern="1200" cap="none" spc="0" normalizeH="0" baseline="0" noProof="0" smtClean="0">
                <a:ln>
                  <a:noFill/>
                </a:ln>
                <a:solidFill>
                  <a:schemeClr val="accent2"/>
                </a:solidFill>
                <a:effectLst/>
                <a:uLnTx/>
                <a:uFillTx/>
                <a:latin typeface="Arial" panose="020B0604020202020204" pitchFamily="34" charset="0"/>
                <a:ea typeface="宋体" panose="02010600030101010101" pitchFamily="2" charset="-122"/>
                <a:cs typeface="+mn-cs"/>
              </a:endParaRPr>
            </a:p>
          </p:txBody>
        </p:sp>
        <p:sp>
          <p:nvSpPr>
            <p:cNvPr id="1037" name="Rectangle 10"/>
            <p:cNvSpPr>
              <a:spLocks noChangeArrowheads="1"/>
            </p:cNvSpPr>
            <p:nvPr/>
          </p:nvSpPr>
          <p:spPr bwMode="auto">
            <a:xfrm>
              <a:off x="173" y="173"/>
              <a:ext cx="86"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800" b="0" i="0" u="none" strike="noStrike" kern="1200" cap="none" spc="0" normalizeH="0" baseline="0" noProof="0" smtClean="0">
                <a:ln>
                  <a:noFill/>
                </a:ln>
                <a:solidFill>
                  <a:schemeClr val="hlink"/>
                </a:solidFill>
                <a:effectLst/>
                <a:uLnTx/>
                <a:uFillTx/>
                <a:latin typeface="Arial" panose="020B0604020202020204" pitchFamily="34" charset="0"/>
                <a:ea typeface="宋体" panose="02010600030101010101" pitchFamily="2" charset="-122"/>
                <a:cs typeface="+mn-cs"/>
              </a:endParaRPr>
            </a:p>
          </p:txBody>
        </p:sp>
        <p:sp>
          <p:nvSpPr>
            <p:cNvPr id="2" name="Rectangle 11"/>
            <p:cNvSpPr>
              <a:spLocks noChangeArrowheads="1"/>
            </p:cNvSpPr>
            <p:nvPr/>
          </p:nvSpPr>
          <p:spPr bwMode="auto">
            <a:xfrm>
              <a:off x="83" y="86"/>
              <a:ext cx="89" cy="87"/>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24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3" name="Rectangle 12"/>
            <p:cNvSpPr>
              <a:spLocks noChangeArrowheads="1"/>
            </p:cNvSpPr>
            <p:nvPr/>
          </p:nvSpPr>
          <p:spPr bwMode="auto">
            <a:xfrm>
              <a:off x="258" y="171"/>
              <a:ext cx="87" cy="8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800" b="0" i="0" u="none" strike="noStrike" kern="1200" cap="none" spc="0" normalizeH="0" baseline="0" noProof="0" smtClean="0">
                <a:ln>
                  <a:noFill/>
                </a:ln>
                <a:solidFill>
                  <a:schemeClr val="accent2"/>
                </a:solidFill>
                <a:effectLst/>
                <a:uLnTx/>
                <a:uFillTx/>
                <a:latin typeface="Arial" panose="020B0604020202020204" pitchFamily="34" charset="0"/>
                <a:ea typeface="宋体" panose="02010600030101010101" pitchFamily="2" charset="-122"/>
                <a:cs typeface="+mn-cs"/>
              </a:endParaRPr>
            </a:p>
          </p:txBody>
        </p:sp>
        <p:sp>
          <p:nvSpPr>
            <p:cNvPr id="1040" name="Rectangle 13"/>
            <p:cNvSpPr>
              <a:spLocks noChangeArrowheads="1"/>
            </p:cNvSpPr>
            <p:nvPr/>
          </p:nvSpPr>
          <p:spPr bwMode="auto">
            <a:xfrm>
              <a:off x="173" y="258"/>
              <a:ext cx="86" cy="8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800" b="0" i="0" u="none" strike="noStrike" kern="1200" cap="none" spc="0" normalizeH="0" baseline="0" noProof="0" smtClean="0">
                <a:ln>
                  <a:noFill/>
                </a:ln>
                <a:solidFill>
                  <a:schemeClr val="accent2"/>
                </a:solidFill>
                <a:effectLst/>
                <a:uLnTx/>
                <a:uFillTx/>
                <a:latin typeface="Arial" panose="020B0604020202020204" pitchFamily="34" charset="0"/>
                <a:ea typeface="宋体" panose="02010600030101010101" pitchFamily="2" charset="-122"/>
                <a:cs typeface="+mn-cs"/>
              </a:endParaRPr>
            </a:p>
          </p:txBody>
        </p:sp>
      </p:grpSp>
      <p:sp>
        <p:nvSpPr>
          <p:cNvPr id="1029" name="Rectangle 14"/>
          <p:cNvSpPr>
            <a:spLocks noGrp="1"/>
          </p:cNvSpPr>
          <p:nvPr>
            <p:ph type="title"/>
          </p:nvPr>
        </p:nvSpPr>
        <p:spPr>
          <a:xfrm>
            <a:off x="609600" y="457200"/>
            <a:ext cx="10972800" cy="1371600"/>
          </a:xfrm>
          <a:prstGeom prst="rect">
            <a:avLst/>
          </a:prstGeom>
          <a:noFill/>
          <a:ln w="9525">
            <a:noFill/>
          </a:ln>
        </p:spPr>
        <p:txBody>
          <a:bodyPr anchor="ctr" anchorCtr="0"/>
          <a:lstStyle/>
          <a:p>
            <a:pPr lvl="0"/>
            <a:r>
              <a:rPr lang="zh-CN" altLang="en-US" dirty="0"/>
              <a:t>单击此处编辑母版标题样式</a:t>
            </a:r>
          </a:p>
        </p:txBody>
      </p:sp>
      <p:sp>
        <p:nvSpPr>
          <p:cNvPr id="1030" name="Rectangle 15"/>
          <p:cNvSpPr>
            <a:spLocks noGrp="1"/>
          </p:cNvSpPr>
          <p:nvPr>
            <p:ph type="body"/>
          </p:nvPr>
        </p:nvSpPr>
        <p:spPr>
          <a:xfrm>
            <a:off x="609600" y="1981200"/>
            <a:ext cx="10972800" cy="3886200"/>
          </a:xfrm>
          <a:prstGeom prst="rect">
            <a:avLst/>
          </a:prstGeom>
          <a:noFill/>
          <a:ln w="9525">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112" name="Rectangle 16"/>
          <p:cNvSpPr>
            <a:spLocks noGrp="1" noChangeArrowheads="1"/>
          </p:cNvSpPr>
          <p:nvPr>
            <p:ph type="dt" sz="half" idx="2"/>
          </p:nvPr>
        </p:nvSpPr>
        <p:spPr bwMode="auto">
          <a:xfrm>
            <a:off x="609600" y="6245225"/>
            <a:ext cx="2844800" cy="476250"/>
          </a:xfrm>
          <a:prstGeom prst="rect">
            <a:avLst/>
          </a:prstGeom>
          <a:noFill/>
          <a:ln>
            <a:noFill/>
          </a:ln>
          <a:effectLst/>
        </p:spPr>
        <p:txBody>
          <a:bodyPr vert="horz" wrap="square" lIns="91440" tIns="45720" rIns="91440" bIns="45720" numCol="1" anchor="b" anchorCtr="0" compatLnSpc="1"/>
          <a:lstStyle>
            <a:lvl1pPr eaLnBrk="1" hangingPunct="1">
              <a:buFontTx/>
              <a:buNone/>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79" r:id="rId14"/>
    <p:sldLayoutId id="2147483680" r:id="rId15"/>
    <p:sldLayoutId id="2147483681" r:id="rId16"/>
    <p:sldLayoutId id="2147483682" r:id="rId17"/>
    <p:sldLayoutId id="2147483683" r:id="rId18"/>
    <p:sldLayoutId id="2147483684" r:id="rId19"/>
    <p:sldLayoutId id="2147483685" r:id="rId20"/>
    <p:sldLayoutId id="2147483686" r:id="rId21"/>
  </p:sldLayoutIdLst>
  <p:hf sldNum="0" hdr="0" ftr="0" dt="0"/>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panose="020B0604020202020204" pitchFamily="34" charset="0"/>
          <a:ea typeface="宋体" panose="02010600030101010101" pitchFamily="2" charset="-122"/>
        </a:defRPr>
      </a:lvl2pPr>
      <a:lvl3pPr algn="l" rtl="0" eaLnBrk="0" fontAlgn="base" hangingPunct="0">
        <a:spcBef>
          <a:spcPct val="0"/>
        </a:spcBef>
        <a:spcAft>
          <a:spcPct val="0"/>
        </a:spcAft>
        <a:defRPr sz="4400">
          <a:solidFill>
            <a:schemeClr val="tx1"/>
          </a:solidFill>
          <a:latin typeface="Arial" panose="020B0604020202020204" pitchFamily="34" charset="0"/>
          <a:ea typeface="宋体" panose="02010600030101010101" pitchFamily="2" charset="-122"/>
        </a:defRPr>
      </a:lvl3pPr>
      <a:lvl4pPr algn="l" rtl="0" eaLnBrk="0" fontAlgn="base" hangingPunct="0">
        <a:spcBef>
          <a:spcPct val="0"/>
        </a:spcBef>
        <a:spcAft>
          <a:spcPct val="0"/>
        </a:spcAft>
        <a:defRPr sz="4400">
          <a:solidFill>
            <a:schemeClr val="tx1"/>
          </a:solidFill>
          <a:latin typeface="Arial" panose="020B0604020202020204" pitchFamily="34" charset="0"/>
          <a:ea typeface="宋体" panose="02010600030101010101" pitchFamily="2" charset="-122"/>
        </a:defRPr>
      </a:lvl4pPr>
      <a:lvl5pPr algn="l" rtl="0" eaLnBrk="0" fontAlgn="base" hangingPunct="0">
        <a:spcBef>
          <a:spcPct val="0"/>
        </a:spcBef>
        <a:spcAft>
          <a:spcPct val="0"/>
        </a:spcAft>
        <a:defRPr sz="4400">
          <a:solidFill>
            <a:schemeClr val="tx1"/>
          </a:solidFill>
          <a:latin typeface="Arial" panose="020B0604020202020204" pitchFamily="34" charset="0"/>
          <a:ea typeface="宋体" panose="02010600030101010101" pitchFamily="2" charset="-122"/>
        </a:defRPr>
      </a:lvl5pPr>
      <a:lvl6pPr marL="457200" algn="l" rtl="0" fontAlgn="base">
        <a:spcBef>
          <a:spcPct val="0"/>
        </a:spcBef>
        <a:spcAft>
          <a:spcPct val="0"/>
        </a:spcAft>
        <a:defRPr sz="4400">
          <a:solidFill>
            <a:schemeClr val="tx1"/>
          </a:solidFill>
          <a:latin typeface="Arial" panose="020B0604020202020204" pitchFamily="34" charset="0"/>
          <a:ea typeface="宋体" panose="02010600030101010101" pitchFamily="2" charset="-122"/>
        </a:defRPr>
      </a:lvl6pPr>
      <a:lvl7pPr marL="914400" algn="l" rtl="0" fontAlgn="base">
        <a:spcBef>
          <a:spcPct val="0"/>
        </a:spcBef>
        <a:spcAft>
          <a:spcPct val="0"/>
        </a:spcAft>
        <a:defRPr sz="4400">
          <a:solidFill>
            <a:schemeClr val="tx1"/>
          </a:solidFill>
          <a:latin typeface="Arial" panose="020B0604020202020204" pitchFamily="34" charset="0"/>
          <a:ea typeface="宋体" panose="02010600030101010101" pitchFamily="2" charset="-122"/>
        </a:defRPr>
      </a:lvl7pPr>
      <a:lvl8pPr marL="1371600" algn="l" rtl="0" fontAlgn="base">
        <a:spcBef>
          <a:spcPct val="0"/>
        </a:spcBef>
        <a:spcAft>
          <a:spcPct val="0"/>
        </a:spcAft>
        <a:defRPr sz="4400">
          <a:solidFill>
            <a:schemeClr val="tx1"/>
          </a:solidFill>
          <a:latin typeface="Arial" panose="020B0604020202020204" pitchFamily="34" charset="0"/>
          <a:ea typeface="宋体" panose="02010600030101010101" pitchFamily="2" charset="-122"/>
        </a:defRPr>
      </a:lvl8pPr>
      <a:lvl9pPr marL="1828800" algn="l" rtl="0" fontAlgn="base">
        <a:spcBef>
          <a:spcPct val="0"/>
        </a:spcBef>
        <a:spcAft>
          <a:spcPct val="0"/>
        </a:spcAft>
        <a:defRPr sz="4400">
          <a:solidFill>
            <a:schemeClr val="tx1"/>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bg2"/>
        </a:buClr>
        <a:buSzPct val="75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anose="05000000000000000000"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anose="05000000000000000000" pitchFamily="2" charset="2"/>
        <a:buChar char="n"/>
        <a:defRPr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
        <a:defRPr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mn-lt"/>
          <a:ea typeface="+mn-ea"/>
        </a:defRPr>
      </a:lvl5pPr>
      <a:lvl6pPr marL="2514600" indent="-228600" algn="l" rtl="0" fontAlgn="base">
        <a:spcBef>
          <a:spcPct val="20000"/>
        </a:spcBef>
        <a:spcAft>
          <a:spcPct val="0"/>
        </a:spcAft>
        <a:buClr>
          <a:schemeClr val="bg2"/>
        </a:buClr>
        <a:buFont typeface="Wingdings" panose="05000000000000000000" pitchFamily="2" charset="2"/>
        <a:buChar char="§"/>
        <a:defRPr sz="2000">
          <a:solidFill>
            <a:schemeClr val="tx1"/>
          </a:solidFill>
          <a:latin typeface="+mn-lt"/>
          <a:ea typeface="+mn-ea"/>
        </a:defRPr>
      </a:lvl6pPr>
      <a:lvl7pPr marL="2971800" indent="-228600" algn="l" rtl="0" fontAlgn="base">
        <a:spcBef>
          <a:spcPct val="20000"/>
        </a:spcBef>
        <a:spcAft>
          <a:spcPct val="0"/>
        </a:spcAft>
        <a:buClr>
          <a:schemeClr val="bg2"/>
        </a:buClr>
        <a:buFont typeface="Wingdings" panose="05000000000000000000" pitchFamily="2" charset="2"/>
        <a:buChar char="§"/>
        <a:defRPr sz="2000">
          <a:solidFill>
            <a:schemeClr val="tx1"/>
          </a:solidFill>
          <a:latin typeface="+mn-lt"/>
          <a:ea typeface="+mn-ea"/>
        </a:defRPr>
      </a:lvl7pPr>
      <a:lvl8pPr marL="3429000" indent="-228600" algn="l" rtl="0" fontAlgn="base">
        <a:spcBef>
          <a:spcPct val="20000"/>
        </a:spcBef>
        <a:spcAft>
          <a:spcPct val="0"/>
        </a:spcAft>
        <a:buClr>
          <a:schemeClr val="bg2"/>
        </a:buClr>
        <a:buFont typeface="Wingdings" panose="05000000000000000000" pitchFamily="2" charset="2"/>
        <a:buChar char="§"/>
        <a:defRPr sz="2000">
          <a:solidFill>
            <a:schemeClr val="tx1"/>
          </a:solidFill>
          <a:latin typeface="+mn-lt"/>
          <a:ea typeface="+mn-ea"/>
        </a:defRPr>
      </a:lvl8pPr>
      <a:lvl9pPr marL="3886200" indent="-228600" algn="l" rtl="0" fontAlgn="base">
        <a:spcBef>
          <a:spcPct val="20000"/>
        </a:spcBef>
        <a:spcAft>
          <a:spcPct val="0"/>
        </a:spcAft>
        <a:buClr>
          <a:schemeClr val="bg2"/>
        </a:buClr>
        <a:buFont typeface="Wingdings" panose="05000000000000000000"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5.xml"/><Relationship Id="rId1" Type="http://schemas.openxmlformats.org/officeDocument/2006/relationships/tags" Target="../tags/tag4.xml"/><Relationship Id="rId4" Type="http://schemas.openxmlformats.org/officeDocument/2006/relationships/image" Target="../media/image3.jp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6.xml"/><Relationship Id="rId1" Type="http://schemas.openxmlformats.org/officeDocument/2006/relationships/tags" Target="../tags/tag5.xml"/><Relationship Id="rId4" Type="http://schemas.openxmlformats.org/officeDocument/2006/relationships/image" Target="../media/image4.jp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7.xml"/><Relationship Id="rId1" Type="http://schemas.openxmlformats.org/officeDocument/2006/relationships/tags" Target="../tags/tag6.xml"/><Relationship Id="rId4" Type="http://schemas.openxmlformats.org/officeDocument/2006/relationships/image" Target="../media/image5.jp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8.xml"/><Relationship Id="rId1" Type="http://schemas.openxmlformats.org/officeDocument/2006/relationships/tags" Target="../tags/tag7.xml"/><Relationship Id="rId4" Type="http://schemas.openxmlformats.org/officeDocument/2006/relationships/image" Target="../media/image2.jp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19.xml"/><Relationship Id="rId1" Type="http://schemas.openxmlformats.org/officeDocument/2006/relationships/tags" Target="../tags/tag8.xml"/><Relationship Id="rId4" Type="http://schemas.openxmlformats.org/officeDocument/2006/relationships/image" Target="../media/image6.jp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20.xml"/><Relationship Id="rId1" Type="http://schemas.openxmlformats.org/officeDocument/2006/relationships/tags" Target="../tags/tag9.xml"/><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21.xml"/><Relationship Id="rId1" Type="http://schemas.openxmlformats.org/officeDocument/2006/relationships/tags" Target="../tags/tag10.xml"/><Relationship Id="rId4" Type="http://schemas.openxmlformats.org/officeDocument/2006/relationships/image" Target="../media/image8.jpg"/></Relationships>
</file>

<file path=ppt/slides/_rels/slide5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5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3.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5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4.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5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5.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5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6.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5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7.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4.xml"/><Relationship Id="rId1" Type="http://schemas.openxmlformats.org/officeDocument/2006/relationships/tags" Target="../tags/tag3.xml"/><Relationship Id="rId4" Type="http://schemas.openxmlformats.org/officeDocument/2006/relationships/image" Target="../media/image2.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279576" y="1844675"/>
            <a:ext cx="9912424" cy="2354263"/>
          </a:xfrm>
        </p:spPr>
        <p:txBody>
          <a:bodyPr vert="horz" wrap="square" lIns="91440" tIns="45720" rIns="91440" bIns="45720" numCol="1" anchor="ctr" anchorCtr="0" compatLnSpc="1"/>
          <a:lstStyle/>
          <a:p>
            <a:pPr marL="0" marR="0" lvl="0" indent="0" defTabSz="914400" rtl="0" eaLnBrk="1" fontAlgn="base" latinLnBrk="0" hangingPunct="1">
              <a:lnSpc>
                <a:spcPct val="150000"/>
              </a:lnSpc>
              <a:spcBef>
                <a:spcPct val="0"/>
              </a:spcBef>
              <a:spcAft>
                <a:spcPct val="0"/>
              </a:spcAft>
              <a:buClrTx/>
              <a:buSzTx/>
              <a:buFontTx/>
              <a:buNone/>
              <a:defRPr/>
            </a:pPr>
            <a:r>
              <a:rPr kumimoji="0" lang="en-US" altLang="zh-CN" sz="5400" b="1" i="0" u="none" strike="noStrike" kern="0" cap="none" spc="0" normalizeH="0" baseline="0" noProof="0" dirty="0" smtClean="0">
                <a:ln>
                  <a:noFill/>
                </a:ln>
                <a:solidFill>
                  <a:srgbClr val="FFFFFF"/>
                </a:solidFill>
                <a:effectLst/>
                <a:uLnTx/>
                <a:uFillTx/>
                <a:latin typeface="黑体" panose="02010609060101010101" pitchFamily="49" charset="-122"/>
                <a:ea typeface="黑体" panose="02010609060101010101" pitchFamily="49" charset="-122"/>
                <a:cs typeface="+mj-cs"/>
              </a:rPr>
              <a:t>《</a:t>
            </a:r>
            <a:r>
              <a:rPr kumimoji="0" lang="zh-CN" altLang="en-US" sz="5400" b="1" i="0" u="none" strike="noStrike" kern="0" cap="none" spc="0" normalizeH="0" baseline="0" noProof="0" dirty="0" smtClean="0">
                <a:ln>
                  <a:noFill/>
                </a:ln>
                <a:solidFill>
                  <a:srgbClr val="FFFFFF"/>
                </a:solidFill>
                <a:effectLst/>
                <a:uLnTx/>
                <a:uFillTx/>
                <a:latin typeface="黑体" panose="02010609060101010101" pitchFamily="49" charset="-122"/>
                <a:ea typeface="黑体" panose="02010609060101010101" pitchFamily="49" charset="-122"/>
                <a:cs typeface="+mj-cs"/>
              </a:rPr>
              <a:t>市政基础设施有限空间作业</a:t>
            </a:r>
            <a:r>
              <a:rPr kumimoji="0" lang="en-US" altLang="zh-CN" sz="5400" b="1" i="0" u="none" strike="noStrike" kern="0" cap="none" spc="0" normalizeH="0" baseline="0" noProof="0" dirty="0" smtClean="0">
                <a:ln>
                  <a:noFill/>
                </a:ln>
                <a:solidFill>
                  <a:srgbClr val="FFFFFF"/>
                </a:solidFill>
                <a:effectLst/>
                <a:uLnTx/>
                <a:uFillTx/>
                <a:latin typeface="黑体" panose="02010609060101010101" pitchFamily="49" charset="-122"/>
                <a:ea typeface="黑体" panose="02010609060101010101" pitchFamily="49" charset="-122"/>
                <a:cs typeface="+mj-cs"/>
              </a:rPr>
              <a:t/>
            </a:r>
            <a:br>
              <a:rPr kumimoji="0" lang="en-US" altLang="zh-CN" sz="5400" b="1" i="0" u="none" strike="noStrike" kern="0" cap="none" spc="0" normalizeH="0" baseline="0" noProof="0" dirty="0" smtClean="0">
                <a:ln>
                  <a:noFill/>
                </a:ln>
                <a:solidFill>
                  <a:srgbClr val="FFFFFF"/>
                </a:solidFill>
                <a:effectLst/>
                <a:uLnTx/>
                <a:uFillTx/>
                <a:latin typeface="黑体" panose="02010609060101010101" pitchFamily="49" charset="-122"/>
                <a:ea typeface="黑体" panose="02010609060101010101" pitchFamily="49" charset="-122"/>
                <a:cs typeface="+mj-cs"/>
              </a:rPr>
            </a:br>
            <a:r>
              <a:rPr kumimoji="0" lang="zh-CN" altLang="en-US" sz="5400" b="1" i="0" u="none" strike="noStrike" kern="0" cap="none" spc="0" normalizeH="0" baseline="0" noProof="0" dirty="0" smtClean="0">
                <a:ln>
                  <a:noFill/>
                </a:ln>
                <a:solidFill>
                  <a:srgbClr val="FFFFFF"/>
                </a:solidFill>
                <a:effectLst/>
                <a:uLnTx/>
                <a:uFillTx/>
                <a:latin typeface="黑体" panose="02010609060101010101" pitchFamily="49" charset="-122"/>
                <a:ea typeface="黑体" panose="02010609060101010101" pitchFamily="49" charset="-122"/>
                <a:cs typeface="+mj-cs"/>
              </a:rPr>
              <a:t>             及安全管理规程</a:t>
            </a:r>
            <a:r>
              <a:rPr kumimoji="0" lang="en-US" altLang="zh-CN" sz="5400" b="1" i="0" u="none" strike="noStrike" kern="0" cap="none" spc="0" normalizeH="0" baseline="0" noProof="0" dirty="0" smtClean="0">
                <a:ln>
                  <a:noFill/>
                </a:ln>
                <a:solidFill>
                  <a:srgbClr val="FFFFFF"/>
                </a:solidFill>
                <a:effectLst/>
                <a:uLnTx/>
                <a:uFillTx/>
                <a:latin typeface="黑体" panose="02010609060101010101" pitchFamily="49" charset="-122"/>
                <a:ea typeface="黑体" panose="02010609060101010101" pitchFamily="49" charset="-122"/>
                <a:cs typeface="+mj-cs"/>
              </a:rPr>
              <a:t>》</a:t>
            </a:r>
            <a:r>
              <a:rPr kumimoji="0" lang="zh-CN" altLang="en-US" sz="2800" b="1" i="0" u="none" strike="noStrike" kern="0" cap="none" spc="300" normalizeH="0" baseline="0" noProof="0" dirty="0">
                <a:ln w="18415" cmpd="sng">
                  <a:noFill/>
                  <a:prstDash val="solid"/>
                </a:ln>
                <a:solidFill>
                  <a:schemeClr val="bg1"/>
                </a:solidFill>
                <a:effectLst/>
                <a:uLnTx/>
                <a:uFillTx/>
                <a:latin typeface="黑体" panose="02010609060101010101" pitchFamily="49" charset="-122"/>
                <a:ea typeface="黑体" panose="02010609060101010101" pitchFamily="49" charset="-122"/>
                <a:cs typeface="+mj-cs"/>
                <a:sym typeface="+mn-ea"/>
              </a:rPr>
              <a:t/>
            </a:r>
            <a:br>
              <a:rPr kumimoji="0" lang="zh-CN" altLang="en-US" sz="2800" b="1" i="0" u="none" strike="noStrike" kern="0" cap="none" spc="300" normalizeH="0" baseline="0" noProof="0" dirty="0">
                <a:ln w="18415" cmpd="sng">
                  <a:noFill/>
                  <a:prstDash val="solid"/>
                </a:ln>
                <a:solidFill>
                  <a:schemeClr val="bg1"/>
                </a:solidFill>
                <a:effectLst/>
                <a:uLnTx/>
                <a:uFillTx/>
                <a:latin typeface="黑体" panose="02010609060101010101" pitchFamily="49" charset="-122"/>
                <a:ea typeface="黑体" panose="02010609060101010101" pitchFamily="49" charset="-122"/>
                <a:cs typeface="+mj-cs"/>
                <a:sym typeface="+mn-ea"/>
              </a:rPr>
            </a:br>
            <a:endParaRPr kumimoji="0" lang="zh-CN" altLang="en-US" sz="2800" b="1" i="0" u="none" strike="noStrike" kern="0" cap="none" spc="0" normalizeH="0" baseline="0" noProof="0" dirty="0">
              <a:ln>
                <a:noFill/>
              </a:ln>
              <a:solidFill>
                <a:schemeClr val="bg1"/>
              </a:solidFill>
              <a:effectLst/>
              <a:uLnTx/>
              <a:uFillTx/>
              <a:latin typeface="黑体" panose="02010609060101010101" pitchFamily="49" charset="-122"/>
              <a:ea typeface="黑体" panose="02010609060101010101" pitchFamily="49" charset="-122"/>
              <a:cs typeface="+mj-cs"/>
            </a:endParaRPr>
          </a:p>
        </p:txBody>
      </p:sp>
      <p:sp>
        <p:nvSpPr>
          <p:cNvPr id="9219" name="Rectangle 3"/>
          <p:cNvSpPr>
            <a:spLocks noGrp="1"/>
          </p:cNvSpPr>
          <p:nvPr>
            <p:ph type="subTitle" idx="1"/>
          </p:nvPr>
        </p:nvSpPr>
        <p:spPr>
          <a:xfrm>
            <a:off x="3071664" y="5301208"/>
            <a:ext cx="6019800" cy="864641"/>
          </a:xfrm>
          <a:ln/>
        </p:spPr>
        <p:txBody>
          <a:bodyPr vert="horz" wrap="square" lIns="91440" tIns="45720" rIns="91440" bIns="45720" anchor="t" anchorCtr="0"/>
          <a:lstStyle/>
          <a:p>
            <a:pPr algn="ctr" eaLnBrk="1" hangingPunct="1">
              <a:lnSpc>
                <a:spcPct val="150000"/>
              </a:lnSpc>
              <a:buSzPct val="75000"/>
            </a:pPr>
            <a:r>
              <a:rPr lang="zh-CN" altLang="en-US" sz="2400" b="1" dirty="0">
                <a:latin typeface="+mn-lt"/>
                <a:ea typeface="黑体" panose="02010609060101010101" pitchFamily="49" charset="-122"/>
                <a:cs typeface="+mn-cs"/>
              </a:rPr>
              <a:t>新疆市政建筑设计研究院</a:t>
            </a:r>
            <a:r>
              <a:rPr lang="zh-CN" altLang="en-US" sz="2400" b="1" dirty="0" smtClean="0">
                <a:latin typeface="+mn-lt"/>
                <a:ea typeface="黑体" panose="02010609060101010101" pitchFamily="49" charset="-122"/>
                <a:cs typeface="+mn-cs"/>
              </a:rPr>
              <a:t>有限公司</a:t>
            </a:r>
            <a:endParaRPr lang="en-US" altLang="zh-CN" sz="2400" b="1" dirty="0">
              <a:latin typeface="+mn-lt"/>
              <a:ea typeface="黑体" panose="02010609060101010101" pitchFamily="49" charset="-122"/>
              <a:cs typeface="+mn-cs"/>
            </a:endParaRPr>
          </a:p>
        </p:txBody>
      </p:sp>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7460580" y="2626283"/>
            <a:ext cx="3027908" cy="217367"/>
          </a:xfrm>
          <a:prstGeom prst="rect">
            <a:avLst/>
          </a:prstGeom>
          <a:noFill/>
        </p:spPr>
        <p:txBody>
          <a:bodyPr wrap="square" lIns="0" tIns="0" rIns="0" bIns="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marR="0" lvl="0" indent="0" algn="just" defTabSz="913765" rtl="0" eaLnBrk="1" fontAlgn="auto" latinLnBrk="0" hangingPunct="1">
              <a:lnSpc>
                <a:spcPts val="1300"/>
              </a:lnSpc>
              <a:spcBef>
                <a:spcPts val="0"/>
              </a:spcBef>
              <a:spcAft>
                <a:spcPts val="0"/>
              </a:spcAft>
              <a:buClrTx/>
              <a:buSzTx/>
              <a:buFontTx/>
              <a:buNone/>
              <a:defRPr/>
            </a:pPr>
            <a:r>
              <a:rPr lang="zh-CN" altLang="en-US" sz="2400" b="1" kern="0" dirty="0" smtClean="0">
                <a:solidFill>
                  <a:srgbClr val="0070C0"/>
                </a:solidFill>
                <a:latin typeface="黑体" panose="02010609060101010101" pitchFamily="49" charset="-122"/>
                <a:ea typeface="黑体" panose="02010609060101010101" pitchFamily="49" charset="-122"/>
                <a:sym typeface="+mn-ea"/>
              </a:rPr>
              <a:t>      </a:t>
            </a:r>
            <a:r>
              <a:rPr lang="zh-CN" altLang="en-US" sz="3200" b="1" kern="0" dirty="0" smtClean="0">
                <a:solidFill>
                  <a:srgbClr val="0070C0"/>
                </a:solidFill>
                <a:latin typeface="黑体" panose="02010609060101010101" pitchFamily="49" charset="-122"/>
                <a:ea typeface="黑体" panose="02010609060101010101" pitchFamily="49" charset="-122"/>
                <a:sym typeface="+mn-ea"/>
              </a:rPr>
              <a:t>基本规定</a:t>
            </a:r>
            <a:endParaRPr kumimoji="0" lang="zh-CN" altLang="en-US" sz="3200" b="0" i="0" u="none" strike="noStrike" kern="1200" cap="none" spc="0" normalizeH="0" baseline="0" noProof="0" dirty="0">
              <a:ln>
                <a:noFill/>
              </a:ln>
              <a:solidFill>
                <a:prstClr val="black"/>
              </a:solidFill>
              <a:effectLst/>
              <a:uLnTx/>
              <a:uFillTx/>
            </a:endParaRPr>
          </a:p>
        </p:txBody>
      </p:sp>
      <p:sp>
        <p:nvSpPr>
          <p:cNvPr id="8" name="椭圆 7"/>
          <p:cNvSpPr/>
          <p:nvPr/>
        </p:nvSpPr>
        <p:spPr>
          <a:xfrm>
            <a:off x="6816627" y="2327213"/>
            <a:ext cx="575517" cy="505917"/>
          </a:xfrm>
          <a:prstGeom prst="ellipse">
            <a:avLst/>
          </a:prstGeom>
          <a:solidFill>
            <a:srgbClr val="0089C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3</a:t>
            </a:r>
            <a:endParaRPr kumimoji="0" lang="zh-CN" altLang="en-US"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cxnSp>
        <p:nvCxnSpPr>
          <p:cNvPr id="9" name="直接连接符 8"/>
          <p:cNvCxnSpPr/>
          <p:nvPr/>
        </p:nvCxnSpPr>
        <p:spPr>
          <a:xfrm>
            <a:off x="6839172" y="3068960"/>
            <a:ext cx="5305500" cy="0"/>
          </a:xfrm>
          <a:prstGeom prst="line">
            <a:avLst/>
          </a:prstGeom>
          <a:ln w="57150">
            <a:solidFill>
              <a:srgbClr val="FC9204"/>
            </a:solidFill>
          </a:ln>
        </p:spPr>
        <p:style>
          <a:lnRef idx="1">
            <a:schemeClr val="accent1"/>
          </a:lnRef>
          <a:fillRef idx="0">
            <a:schemeClr val="accent1"/>
          </a:fillRef>
          <a:effectRef idx="0">
            <a:schemeClr val="accent1"/>
          </a:effectRef>
          <a:fontRef idx="minor">
            <a:schemeClr val="tx1"/>
          </a:fontRef>
        </p:style>
      </p:cxnSp>
      <p:pic>
        <p:nvPicPr>
          <p:cNvPr id="10" name="图片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607" y="1412776"/>
            <a:ext cx="6242417" cy="4548932"/>
          </a:xfrm>
          <a:prstGeom prst="rect">
            <a:avLst/>
          </a:prstGeom>
        </p:spPr>
      </p:pic>
      <p:grpSp>
        <p:nvGrpSpPr>
          <p:cNvPr id="6" name="组合 3"/>
          <p:cNvGrpSpPr/>
          <p:nvPr/>
        </p:nvGrpSpPr>
        <p:grpSpPr>
          <a:xfrm>
            <a:off x="536260" y="457399"/>
            <a:ext cx="807212" cy="293399"/>
            <a:chOff x="465719" y="1295954"/>
            <a:chExt cx="1658494" cy="740511"/>
          </a:xfrm>
        </p:grpSpPr>
        <p:sp>
          <p:nvSpPr>
            <p:cNvPr id="11" name="Freeform 1"/>
            <p:cNvSpPr/>
            <p:nvPr/>
          </p:nvSpPr>
          <p:spPr>
            <a:xfrm rot="10800000">
              <a:off x="465719" y="1295954"/>
              <a:ext cx="1658494" cy="740511"/>
            </a:xfrm>
            <a:custGeom>
              <a:avLst/>
              <a:gdLst/>
              <a:ahLst/>
              <a:cxnLst>
                <a:cxn ang="0">
                  <a:pos x="2147483647" y="2147483647"/>
                </a:cxn>
                <a:cxn ang="0">
                  <a:pos x="2147483647" y="0"/>
                </a:cxn>
                <a:cxn ang="0">
                  <a:pos x="2147483647" y="0"/>
                </a:cxn>
                <a:cxn ang="0">
                  <a:pos x="0" y="2147483647"/>
                </a:cxn>
                <a:cxn ang="0">
                  <a:pos x="2147483647" y="2147483647"/>
                </a:cxn>
                <a:cxn ang="0">
                  <a:pos x="2147483647" y="2147483647"/>
                </a:cxn>
                <a:cxn ang="0">
                  <a:pos x="2147483647" y="2147483647"/>
                </a:cxn>
              </a:cxnLst>
              <a:rect l="0" t="0" r="0" b="0"/>
              <a:pathLst>
                <a:path w="7875" h="3594">
                  <a:moveTo>
                    <a:pt x="5874" y="1811"/>
                  </a:moveTo>
                  <a:lnTo>
                    <a:pt x="7874" y="0"/>
                  </a:lnTo>
                  <a:lnTo>
                    <a:pt x="1969" y="0"/>
                  </a:lnTo>
                  <a:lnTo>
                    <a:pt x="0" y="1811"/>
                  </a:lnTo>
                  <a:lnTo>
                    <a:pt x="1969" y="3593"/>
                  </a:lnTo>
                  <a:lnTo>
                    <a:pt x="7874" y="3593"/>
                  </a:lnTo>
                  <a:lnTo>
                    <a:pt x="5874" y="1811"/>
                  </a:lnTo>
                </a:path>
              </a:pathLst>
            </a:custGeom>
            <a:solidFill>
              <a:schemeClr val="accent1">
                <a:alpha val="100000"/>
              </a:schemeClr>
            </a:solidFill>
            <a:ln w="9525">
              <a:noFill/>
            </a:ln>
          </p:spPr>
          <p:txBody>
            <a:bodyPr/>
            <a:lstStyle/>
            <a:p>
              <a:endParaRPr lang="zh-CN" altLang="en-US"/>
            </a:p>
          </p:txBody>
        </p:sp>
        <p:sp>
          <p:nvSpPr>
            <p:cNvPr id="12" name="Freeform 41"/>
            <p:cNvSpPr>
              <a:spLocks noEditPoints="1"/>
            </p:cNvSpPr>
            <p:nvPr/>
          </p:nvSpPr>
          <p:spPr bwMode="auto">
            <a:xfrm>
              <a:off x="1089846" y="1431192"/>
              <a:ext cx="457577" cy="415609"/>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lstStyle/>
            <a:p>
              <a:pPr marL="0" marR="0" lvl="0" indent="0" algn="l" defTabSz="56642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Tree>
    <p:custDataLst>
      <p:tags r:id="rId1"/>
    </p:custDataLst>
    <p:extLst>
      <p:ext uri="{BB962C8B-B14F-4D97-AF65-F5344CB8AC3E}">
        <p14:creationId xmlns:p14="http://schemas.microsoft.com/office/powerpoint/2010/main" val="365351407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4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53" presetClass="entr" presetSubtype="16" fill="hold" grpId="0" nodeType="withEffect">
                                  <p:stCondLst>
                                    <p:cond delay="400"/>
                                  </p:stCondLst>
                                  <p:childTnLst>
                                    <p:set>
                                      <p:cBhvr>
                                        <p:cTn id="9" dur="1" fill="hold">
                                          <p:stCondLst>
                                            <p:cond delay="0"/>
                                          </p:stCondLst>
                                        </p:cTn>
                                        <p:tgtEl>
                                          <p:spTgt spid="7"/>
                                        </p:tgtEl>
                                        <p:attrNameLst>
                                          <p:attrName>style.visibility</p:attrName>
                                        </p:attrNameLst>
                                      </p:cBhvr>
                                      <p:to>
                                        <p:strVal val="visible"/>
                                      </p:to>
                                    </p:set>
                                    <p:anim calcmode="lin" valueType="num">
                                      <p:cBhvr>
                                        <p:cTn id="10" dur="500" fill="hold"/>
                                        <p:tgtEl>
                                          <p:spTgt spid="7"/>
                                        </p:tgtEl>
                                        <p:attrNameLst>
                                          <p:attrName>ppt_w</p:attrName>
                                        </p:attrNameLst>
                                      </p:cBhvr>
                                      <p:tavLst>
                                        <p:tav tm="0">
                                          <p:val>
                                            <p:fltVal val="0"/>
                                          </p:val>
                                        </p:tav>
                                        <p:tav tm="100000">
                                          <p:val>
                                            <p:strVal val="#ppt_w"/>
                                          </p:val>
                                        </p:tav>
                                      </p:tavLst>
                                    </p:anim>
                                    <p:anim calcmode="lin" valueType="num">
                                      <p:cBhvr>
                                        <p:cTn id="11" dur="500" fill="hold"/>
                                        <p:tgtEl>
                                          <p:spTgt spid="7"/>
                                        </p:tgtEl>
                                        <p:attrNameLst>
                                          <p:attrName>ppt_h</p:attrName>
                                        </p:attrNameLst>
                                      </p:cBhvr>
                                      <p:tavLst>
                                        <p:tav tm="0">
                                          <p:val>
                                            <p:fltVal val="0"/>
                                          </p:val>
                                        </p:tav>
                                        <p:tav tm="100000">
                                          <p:val>
                                            <p:strVal val="#ppt_h"/>
                                          </p:val>
                                        </p:tav>
                                      </p:tavLst>
                                    </p:anim>
                                    <p:animEffect transition="in" filter="fade">
                                      <p:cBhvr>
                                        <p:cTn id="12" dur="500"/>
                                        <p:tgtEl>
                                          <p:spTgt spid="7"/>
                                        </p:tgtEl>
                                      </p:cBhvr>
                                    </p:animEffect>
                                  </p:childTnLst>
                                </p:cTn>
                              </p:par>
                              <p:par>
                                <p:cTn id="13" presetID="26" presetClass="entr" presetSubtype="0" fill="hold" grpId="0" nodeType="withEffect">
                                  <p:stCondLst>
                                    <p:cond delay="40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80">
                                          <p:stCondLst>
                                            <p:cond delay="0"/>
                                          </p:stCondLst>
                                        </p:cTn>
                                        <p:tgtEl>
                                          <p:spTgt spid="8"/>
                                        </p:tgtEl>
                                      </p:cBhvr>
                                    </p:animEffect>
                                    <p:anim calcmode="lin" valueType="num">
                                      <p:cBhvr>
                                        <p:cTn id="16"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21" dur="26">
                                          <p:stCondLst>
                                            <p:cond delay="650"/>
                                          </p:stCondLst>
                                        </p:cTn>
                                        <p:tgtEl>
                                          <p:spTgt spid="8"/>
                                        </p:tgtEl>
                                      </p:cBhvr>
                                      <p:to x="100000" y="60000"/>
                                    </p:animScale>
                                    <p:animScale>
                                      <p:cBhvr>
                                        <p:cTn id="22" dur="166" decel="50000">
                                          <p:stCondLst>
                                            <p:cond delay="676"/>
                                          </p:stCondLst>
                                        </p:cTn>
                                        <p:tgtEl>
                                          <p:spTgt spid="8"/>
                                        </p:tgtEl>
                                      </p:cBhvr>
                                      <p:to x="100000" y="100000"/>
                                    </p:animScale>
                                    <p:animScale>
                                      <p:cBhvr>
                                        <p:cTn id="23" dur="26">
                                          <p:stCondLst>
                                            <p:cond delay="1312"/>
                                          </p:stCondLst>
                                        </p:cTn>
                                        <p:tgtEl>
                                          <p:spTgt spid="8"/>
                                        </p:tgtEl>
                                      </p:cBhvr>
                                      <p:to x="100000" y="80000"/>
                                    </p:animScale>
                                    <p:animScale>
                                      <p:cBhvr>
                                        <p:cTn id="24" dur="166" decel="50000">
                                          <p:stCondLst>
                                            <p:cond delay="1338"/>
                                          </p:stCondLst>
                                        </p:cTn>
                                        <p:tgtEl>
                                          <p:spTgt spid="8"/>
                                        </p:tgtEl>
                                      </p:cBhvr>
                                      <p:to x="100000" y="100000"/>
                                    </p:animScale>
                                    <p:animScale>
                                      <p:cBhvr>
                                        <p:cTn id="25" dur="26">
                                          <p:stCondLst>
                                            <p:cond delay="1642"/>
                                          </p:stCondLst>
                                        </p:cTn>
                                        <p:tgtEl>
                                          <p:spTgt spid="8"/>
                                        </p:tgtEl>
                                      </p:cBhvr>
                                      <p:to x="100000" y="90000"/>
                                    </p:animScale>
                                    <p:animScale>
                                      <p:cBhvr>
                                        <p:cTn id="26" dur="166" decel="50000">
                                          <p:stCondLst>
                                            <p:cond delay="1668"/>
                                          </p:stCondLst>
                                        </p:cTn>
                                        <p:tgtEl>
                                          <p:spTgt spid="8"/>
                                        </p:tgtEl>
                                      </p:cBhvr>
                                      <p:to x="100000" y="100000"/>
                                    </p:animScale>
                                    <p:animScale>
                                      <p:cBhvr>
                                        <p:cTn id="27" dur="26">
                                          <p:stCondLst>
                                            <p:cond delay="1808"/>
                                          </p:stCondLst>
                                        </p:cTn>
                                        <p:tgtEl>
                                          <p:spTgt spid="8"/>
                                        </p:tgtEl>
                                      </p:cBhvr>
                                      <p:to x="100000" y="95000"/>
                                    </p:animScale>
                                    <p:animScale>
                                      <p:cBhvr>
                                        <p:cTn id="28"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479376" y="404665"/>
            <a:ext cx="2160240" cy="576063"/>
          </a:xfrm>
        </p:spPr>
        <p:txBody>
          <a:bodyPr vert="horz" wrap="square" lIns="91440" tIns="45720" rIns="91440" bIns="45720" numCol="1" anchor="ctr" anchorCtr="0" compatLnSpc="1">
            <a:no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smtClean="0">
                <a:ln>
                  <a:noFill/>
                </a:ln>
                <a:solidFill>
                  <a:srgbClr val="0086C7"/>
                </a:solidFill>
                <a:effectLst/>
                <a:uLnTx/>
                <a:uFillTx/>
                <a:latin typeface="微软雅黑" panose="020B0503020204020204" pitchFamily="34" charset="-122"/>
                <a:ea typeface="微软雅黑" panose="020B0503020204020204" pitchFamily="34" charset="-122"/>
                <a:cs typeface="+mn-cs"/>
              </a:rPr>
              <a:t>基本规定</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11</a:t>
            </a:fld>
            <a:endParaRPr lang="en-US" altLang="zh-CN" sz="1400" dirty="0">
              <a:latin typeface="Arial Black" panose="020B0A04020102020204" pitchFamily="34" charset="0"/>
            </a:endParaRPr>
          </a:p>
        </p:txBody>
      </p:sp>
      <p:sp>
        <p:nvSpPr>
          <p:cNvPr id="7" name="文本框 2"/>
          <p:cNvSpPr txBox="1"/>
          <p:nvPr/>
        </p:nvSpPr>
        <p:spPr>
          <a:xfrm>
            <a:off x="841003" y="1168291"/>
            <a:ext cx="10367566" cy="4401205"/>
          </a:xfrm>
          <a:prstGeom prst="rect">
            <a:avLst/>
          </a:prstGeom>
          <a:noFill/>
        </p:spPr>
        <p:txBody>
          <a:bodyPr wrap="square" rtlCol="0">
            <a:spAutoFit/>
          </a:bodyPr>
          <a:lstStyle/>
          <a:p>
            <a:r>
              <a:rPr lang="en-US" altLang="zh-CN" sz="2000" b="1" dirty="0" smtClean="0"/>
              <a:t>3.1   </a:t>
            </a:r>
            <a:r>
              <a:rPr lang="zh-CN" altLang="en-US" sz="2000" b="1" dirty="0" smtClean="0"/>
              <a:t>一般规定</a:t>
            </a:r>
            <a:endParaRPr lang="en-US" altLang="zh-CN" sz="2000" b="1" dirty="0" smtClean="0"/>
          </a:p>
          <a:p>
            <a:r>
              <a:rPr lang="en-US" altLang="zh-CN" sz="2000" dirty="0" smtClean="0"/>
              <a:t>3.1.1   </a:t>
            </a:r>
            <a:r>
              <a:rPr lang="zh-CN" altLang="zh-CN" sz="2000" dirty="0" smtClean="0"/>
              <a:t>管理</a:t>
            </a:r>
            <a:r>
              <a:rPr lang="zh-CN" altLang="zh-CN" sz="2000" dirty="0"/>
              <a:t>单位应开展安全生产标准化建设和自评工</a:t>
            </a:r>
            <a:r>
              <a:rPr lang="zh-CN" altLang="zh-CN" sz="2000" dirty="0" smtClean="0"/>
              <a:t>作</a:t>
            </a:r>
            <a:r>
              <a:rPr lang="en-US" altLang="zh-CN" sz="2000" dirty="0" smtClean="0"/>
              <a:t>,  </a:t>
            </a:r>
            <a:r>
              <a:rPr lang="zh-CN" altLang="zh-CN" sz="2000" dirty="0"/>
              <a:t>以</a:t>
            </a:r>
            <a:r>
              <a:rPr lang="zh-CN" altLang="zh-CN" sz="2000" dirty="0" smtClean="0"/>
              <a:t>安全</a:t>
            </a:r>
            <a:r>
              <a:rPr lang="zh-CN" altLang="zh-CN" sz="2000" dirty="0"/>
              <a:t>风险</a:t>
            </a:r>
            <a:r>
              <a:rPr lang="zh-CN" altLang="zh-CN" sz="2000" dirty="0" smtClean="0"/>
              <a:t>管理、</a:t>
            </a:r>
            <a:r>
              <a:rPr lang="zh-CN" altLang="zh-CN" sz="2000" dirty="0"/>
              <a:t>隐患排查治理为</a:t>
            </a:r>
            <a:r>
              <a:rPr lang="zh-CN" altLang="zh-CN" sz="2000" dirty="0" smtClean="0"/>
              <a:t>基础</a:t>
            </a:r>
            <a:r>
              <a:rPr lang="en-US" altLang="zh-CN" sz="2000" dirty="0" smtClean="0"/>
              <a:t>,  </a:t>
            </a:r>
            <a:r>
              <a:rPr lang="zh-CN" altLang="zh-CN" sz="2000" dirty="0"/>
              <a:t>以安全生产责任制为</a:t>
            </a:r>
            <a:r>
              <a:rPr lang="zh-CN" altLang="zh-CN" sz="2000" dirty="0" smtClean="0"/>
              <a:t>核心</a:t>
            </a:r>
            <a:r>
              <a:rPr lang="en-US" altLang="zh-CN" sz="2000" dirty="0" smtClean="0"/>
              <a:t>, </a:t>
            </a:r>
            <a:r>
              <a:rPr lang="zh-CN" altLang="zh-CN" sz="2000" dirty="0"/>
              <a:t>建立安全生产标准化管理</a:t>
            </a:r>
            <a:r>
              <a:rPr lang="zh-CN" altLang="zh-CN" sz="2000" dirty="0" smtClean="0"/>
              <a:t>体系</a:t>
            </a:r>
            <a:r>
              <a:rPr lang="en-US" altLang="zh-CN" sz="2000" dirty="0" smtClean="0"/>
              <a:t>, </a:t>
            </a:r>
            <a:r>
              <a:rPr lang="zh-CN" altLang="zh-CN" sz="2000" dirty="0"/>
              <a:t>全面提升安全生产管理</a:t>
            </a:r>
            <a:r>
              <a:rPr lang="zh-CN" altLang="zh-CN" sz="2000" dirty="0" smtClean="0"/>
              <a:t>水平</a:t>
            </a:r>
            <a:r>
              <a:rPr lang="en-US" altLang="zh-CN" sz="2000" dirty="0" smtClean="0"/>
              <a:t>, </a:t>
            </a:r>
            <a:r>
              <a:rPr lang="zh-CN" altLang="zh-CN" sz="2000" dirty="0" smtClean="0"/>
              <a:t>持续</a:t>
            </a:r>
            <a:r>
              <a:rPr lang="zh-CN" altLang="zh-CN" sz="2000" dirty="0"/>
              <a:t>改进安全生产</a:t>
            </a:r>
            <a:r>
              <a:rPr lang="zh-CN" altLang="zh-CN" sz="2000" dirty="0" smtClean="0"/>
              <a:t>工作</a:t>
            </a:r>
            <a:r>
              <a:rPr lang="en-US" altLang="zh-CN" sz="2000" dirty="0" smtClean="0"/>
              <a:t>, </a:t>
            </a:r>
            <a:r>
              <a:rPr lang="zh-CN" altLang="zh-CN" sz="2000" dirty="0"/>
              <a:t>预防和减少有限空间作业事故发生</a:t>
            </a:r>
            <a:r>
              <a:rPr lang="zh-CN" altLang="zh-CN" sz="2000" dirty="0" smtClean="0"/>
              <a:t>。</a:t>
            </a:r>
            <a:endParaRPr lang="en-US" altLang="zh-CN" sz="2000" dirty="0" smtClean="0"/>
          </a:p>
          <a:p>
            <a:r>
              <a:rPr lang="en-US" altLang="zh-CN" sz="2000" dirty="0" smtClean="0"/>
              <a:t>3.1.2   </a:t>
            </a:r>
            <a:r>
              <a:rPr lang="zh-CN" altLang="zh-CN" sz="2000" dirty="0" smtClean="0"/>
              <a:t>有限</a:t>
            </a:r>
            <a:r>
              <a:rPr lang="zh-CN" altLang="zh-CN" sz="2000" dirty="0"/>
              <a:t>空间作业应严格遵守</a:t>
            </a:r>
            <a:r>
              <a:rPr lang="en-US" altLang="zh-CN" sz="2000" dirty="0"/>
              <a:t>“ </a:t>
            </a:r>
            <a:r>
              <a:rPr lang="zh-CN" altLang="zh-CN" sz="2000" dirty="0"/>
              <a:t>先</a:t>
            </a:r>
            <a:r>
              <a:rPr lang="zh-CN" altLang="zh-CN" sz="2000" dirty="0" smtClean="0"/>
              <a:t>通风、</a:t>
            </a:r>
            <a:r>
              <a:rPr lang="zh-CN" altLang="zh-CN" sz="2000" dirty="0"/>
              <a:t>再</a:t>
            </a:r>
            <a:r>
              <a:rPr lang="zh-CN" altLang="zh-CN" sz="2000" dirty="0" smtClean="0"/>
              <a:t>检测、</a:t>
            </a:r>
            <a:r>
              <a:rPr lang="zh-CN" altLang="zh-CN" sz="2000" dirty="0"/>
              <a:t>后进入 </a:t>
            </a:r>
            <a:r>
              <a:rPr lang="en-US" altLang="zh-CN" sz="2000" dirty="0"/>
              <a:t>” </a:t>
            </a:r>
            <a:r>
              <a:rPr lang="zh-CN" altLang="zh-CN" sz="2000" dirty="0"/>
              <a:t>的</a:t>
            </a:r>
            <a:r>
              <a:rPr lang="zh-CN" altLang="zh-CN" sz="2000" dirty="0" smtClean="0"/>
              <a:t>原则</a:t>
            </a:r>
            <a:r>
              <a:rPr lang="en-US" altLang="zh-CN" sz="2000" dirty="0" smtClean="0"/>
              <a:t>, </a:t>
            </a:r>
            <a:r>
              <a:rPr lang="zh-CN" altLang="zh-CN" sz="2000" dirty="0" smtClean="0"/>
              <a:t>通风、</a:t>
            </a:r>
            <a:r>
              <a:rPr lang="zh-CN" altLang="zh-CN" sz="2000" dirty="0"/>
              <a:t>检测不合格严禁作业</a:t>
            </a:r>
            <a:r>
              <a:rPr lang="zh-CN" altLang="zh-CN" sz="2000" dirty="0" smtClean="0"/>
              <a:t>。</a:t>
            </a:r>
            <a:endParaRPr lang="en-US" altLang="zh-CN" sz="2000" dirty="0" smtClean="0"/>
          </a:p>
          <a:p>
            <a:r>
              <a:rPr lang="zh-CN" altLang="en-US" sz="2000" dirty="0">
                <a:solidFill>
                  <a:srgbClr val="0070C0"/>
                </a:solidFill>
              </a:rPr>
              <a:t>条文说明</a:t>
            </a:r>
            <a:r>
              <a:rPr lang="zh-CN" altLang="en-US" sz="2000" dirty="0" smtClean="0">
                <a:solidFill>
                  <a:srgbClr val="0070C0"/>
                </a:solidFill>
              </a:rPr>
              <a:t>：</a:t>
            </a:r>
            <a:r>
              <a:rPr lang="en-US" altLang="zh-CN" sz="2000" dirty="0" smtClean="0">
                <a:solidFill>
                  <a:srgbClr val="0070C0"/>
                </a:solidFill>
              </a:rPr>
              <a:t>3.1.2  </a:t>
            </a:r>
            <a:r>
              <a:rPr lang="zh-CN" altLang="zh-CN" sz="2000" dirty="0" smtClean="0">
                <a:solidFill>
                  <a:srgbClr val="0070C0"/>
                </a:solidFill>
              </a:rPr>
              <a:t>本</a:t>
            </a:r>
            <a:r>
              <a:rPr lang="zh-CN" altLang="zh-CN" sz="2000" dirty="0">
                <a:solidFill>
                  <a:srgbClr val="0070C0"/>
                </a:solidFill>
              </a:rPr>
              <a:t>条依据国家安全生产监督管理总局 </a:t>
            </a:r>
            <a:r>
              <a:rPr lang="zh-CN" altLang="zh-CN" sz="2000" dirty="0" smtClean="0">
                <a:solidFill>
                  <a:srgbClr val="0070C0"/>
                </a:solidFill>
              </a:rPr>
              <a:t>《 有限空间安全作业五条规定》第</a:t>
            </a:r>
            <a:r>
              <a:rPr lang="en-US" altLang="zh-CN" sz="2000" dirty="0" smtClean="0">
                <a:solidFill>
                  <a:srgbClr val="0070C0"/>
                </a:solidFill>
              </a:rPr>
              <a:t>69 </a:t>
            </a:r>
            <a:r>
              <a:rPr lang="zh-CN" altLang="zh-CN" sz="2000" dirty="0">
                <a:solidFill>
                  <a:srgbClr val="0070C0"/>
                </a:solidFill>
              </a:rPr>
              <a:t>号令</a:t>
            </a:r>
            <a:r>
              <a:rPr lang="en-US" altLang="zh-CN" sz="2000" dirty="0">
                <a:solidFill>
                  <a:srgbClr val="0070C0"/>
                </a:solidFill>
              </a:rPr>
              <a:t>:</a:t>
            </a:r>
            <a:endParaRPr lang="zh-CN" altLang="zh-CN" sz="2000" dirty="0">
              <a:solidFill>
                <a:srgbClr val="0070C0"/>
              </a:solidFill>
            </a:endParaRPr>
          </a:p>
          <a:p>
            <a:r>
              <a:rPr lang="en-US" altLang="zh-CN" sz="2000" dirty="0">
                <a:solidFill>
                  <a:srgbClr val="0070C0"/>
                </a:solidFill>
              </a:rPr>
              <a:t>1   </a:t>
            </a:r>
            <a:r>
              <a:rPr lang="zh-CN" altLang="zh-CN" sz="2000" dirty="0">
                <a:solidFill>
                  <a:srgbClr val="0070C0"/>
                </a:solidFill>
              </a:rPr>
              <a:t>必须严格实行作业审批</a:t>
            </a:r>
            <a:r>
              <a:rPr lang="zh-CN" altLang="zh-CN" sz="2000" dirty="0" smtClean="0">
                <a:solidFill>
                  <a:srgbClr val="0070C0"/>
                </a:solidFill>
              </a:rPr>
              <a:t>制度</a:t>
            </a:r>
            <a:r>
              <a:rPr lang="en-US" altLang="zh-CN" sz="2000" dirty="0" smtClean="0">
                <a:solidFill>
                  <a:srgbClr val="0070C0"/>
                </a:solidFill>
              </a:rPr>
              <a:t>,  </a:t>
            </a:r>
            <a:r>
              <a:rPr lang="zh-CN" altLang="zh-CN" sz="2000" dirty="0">
                <a:solidFill>
                  <a:srgbClr val="0070C0"/>
                </a:solidFill>
              </a:rPr>
              <a:t>严禁擅自进入有限空间 作业；</a:t>
            </a:r>
          </a:p>
          <a:p>
            <a:r>
              <a:rPr lang="en-US" altLang="zh-CN" sz="2000" dirty="0">
                <a:solidFill>
                  <a:srgbClr val="0070C0"/>
                </a:solidFill>
              </a:rPr>
              <a:t>2    </a:t>
            </a:r>
            <a:r>
              <a:rPr lang="zh-CN" altLang="zh-CN" sz="2000" dirty="0">
                <a:solidFill>
                  <a:srgbClr val="0070C0"/>
                </a:solidFill>
              </a:rPr>
              <a:t>必须做到 </a:t>
            </a:r>
            <a:r>
              <a:rPr lang="en-US" altLang="zh-CN" sz="2000" dirty="0">
                <a:solidFill>
                  <a:srgbClr val="0070C0"/>
                </a:solidFill>
              </a:rPr>
              <a:t>“ </a:t>
            </a:r>
            <a:r>
              <a:rPr lang="zh-CN" altLang="zh-CN" sz="2000" dirty="0">
                <a:solidFill>
                  <a:srgbClr val="0070C0"/>
                </a:solidFill>
              </a:rPr>
              <a:t>先</a:t>
            </a:r>
            <a:r>
              <a:rPr lang="zh-CN" altLang="zh-CN" sz="2000" dirty="0" smtClean="0">
                <a:solidFill>
                  <a:srgbClr val="0070C0"/>
                </a:solidFill>
              </a:rPr>
              <a:t>通风、</a:t>
            </a:r>
            <a:r>
              <a:rPr lang="zh-CN" altLang="zh-CN" sz="2000" dirty="0">
                <a:solidFill>
                  <a:srgbClr val="0070C0"/>
                </a:solidFill>
              </a:rPr>
              <a:t>再</a:t>
            </a:r>
            <a:r>
              <a:rPr lang="zh-CN" altLang="zh-CN" sz="2000" dirty="0" smtClean="0">
                <a:solidFill>
                  <a:srgbClr val="0070C0"/>
                </a:solidFill>
              </a:rPr>
              <a:t>检测、</a:t>
            </a:r>
            <a:r>
              <a:rPr lang="zh-CN" altLang="zh-CN" sz="2000" dirty="0">
                <a:solidFill>
                  <a:srgbClr val="0070C0"/>
                </a:solidFill>
              </a:rPr>
              <a:t>后作业</a:t>
            </a:r>
            <a:r>
              <a:rPr lang="en-US" altLang="zh-CN" sz="2000" dirty="0">
                <a:solidFill>
                  <a:srgbClr val="0070C0"/>
                </a:solidFill>
              </a:rPr>
              <a:t>”,  </a:t>
            </a:r>
            <a:r>
              <a:rPr lang="zh-CN" altLang="zh-CN" sz="2000" dirty="0">
                <a:solidFill>
                  <a:srgbClr val="0070C0"/>
                </a:solidFill>
              </a:rPr>
              <a:t>严禁</a:t>
            </a:r>
            <a:r>
              <a:rPr lang="zh-CN" altLang="zh-CN" sz="2000" dirty="0" smtClean="0">
                <a:solidFill>
                  <a:srgbClr val="0070C0"/>
                </a:solidFill>
              </a:rPr>
              <a:t>通风、检测</a:t>
            </a:r>
            <a:r>
              <a:rPr lang="zh-CN" altLang="zh-CN" sz="2000" dirty="0">
                <a:solidFill>
                  <a:srgbClr val="0070C0"/>
                </a:solidFill>
              </a:rPr>
              <a:t>不合格作业；</a:t>
            </a:r>
          </a:p>
          <a:p>
            <a:r>
              <a:rPr lang="en-US" altLang="zh-CN" sz="2000" dirty="0">
                <a:solidFill>
                  <a:srgbClr val="0070C0"/>
                </a:solidFill>
              </a:rPr>
              <a:t>3    </a:t>
            </a:r>
            <a:r>
              <a:rPr lang="zh-CN" altLang="zh-CN" sz="2000" dirty="0">
                <a:solidFill>
                  <a:srgbClr val="0070C0"/>
                </a:solidFill>
              </a:rPr>
              <a:t>必须配备个人防</a:t>
            </a:r>
            <a:r>
              <a:rPr lang="zh-CN" altLang="zh-CN" sz="2000" dirty="0" smtClean="0">
                <a:solidFill>
                  <a:srgbClr val="0070C0"/>
                </a:solidFill>
              </a:rPr>
              <a:t>中毒、</a:t>
            </a:r>
            <a:r>
              <a:rPr lang="zh-CN" altLang="zh-CN" sz="2000" dirty="0">
                <a:solidFill>
                  <a:srgbClr val="0070C0"/>
                </a:solidFill>
              </a:rPr>
              <a:t>窒息等防护</a:t>
            </a:r>
            <a:r>
              <a:rPr lang="zh-CN" altLang="zh-CN" sz="2000" dirty="0" smtClean="0">
                <a:solidFill>
                  <a:srgbClr val="0070C0"/>
                </a:solidFill>
              </a:rPr>
              <a:t>装备</a:t>
            </a:r>
            <a:r>
              <a:rPr lang="en-US" altLang="zh-CN" sz="2000" dirty="0" smtClean="0">
                <a:solidFill>
                  <a:srgbClr val="0070C0"/>
                </a:solidFill>
              </a:rPr>
              <a:t>, </a:t>
            </a:r>
            <a:r>
              <a:rPr lang="zh-CN" altLang="zh-CN" sz="2000" dirty="0">
                <a:solidFill>
                  <a:srgbClr val="0070C0"/>
                </a:solidFill>
              </a:rPr>
              <a:t>设置安全警示 </a:t>
            </a:r>
            <a:r>
              <a:rPr lang="zh-CN" altLang="zh-CN" sz="2000" dirty="0" smtClean="0">
                <a:solidFill>
                  <a:srgbClr val="0070C0"/>
                </a:solidFill>
              </a:rPr>
              <a:t>标识</a:t>
            </a:r>
            <a:r>
              <a:rPr lang="en-US" altLang="zh-CN" sz="2000" dirty="0" smtClean="0">
                <a:solidFill>
                  <a:srgbClr val="0070C0"/>
                </a:solidFill>
              </a:rPr>
              <a:t>, </a:t>
            </a:r>
            <a:r>
              <a:rPr lang="zh-CN" altLang="zh-CN" sz="2000" dirty="0">
                <a:solidFill>
                  <a:srgbClr val="0070C0"/>
                </a:solidFill>
              </a:rPr>
              <a:t>严禁无防护监护措施作业；</a:t>
            </a:r>
          </a:p>
          <a:p>
            <a:r>
              <a:rPr lang="en-US" altLang="zh-CN" sz="2000" dirty="0">
                <a:solidFill>
                  <a:srgbClr val="0070C0"/>
                </a:solidFill>
              </a:rPr>
              <a:t>4   </a:t>
            </a:r>
            <a:r>
              <a:rPr lang="zh-CN" altLang="zh-CN" sz="2000" dirty="0">
                <a:solidFill>
                  <a:srgbClr val="0070C0"/>
                </a:solidFill>
              </a:rPr>
              <a:t>必须对作业人员进行安全</a:t>
            </a:r>
            <a:r>
              <a:rPr lang="zh-CN" altLang="zh-CN" sz="2000" dirty="0" smtClean="0">
                <a:solidFill>
                  <a:srgbClr val="0070C0"/>
                </a:solidFill>
              </a:rPr>
              <a:t>培训</a:t>
            </a:r>
            <a:r>
              <a:rPr lang="en-US" altLang="zh-CN" sz="2000" dirty="0" smtClean="0">
                <a:solidFill>
                  <a:srgbClr val="0070C0"/>
                </a:solidFill>
              </a:rPr>
              <a:t>,  </a:t>
            </a:r>
            <a:r>
              <a:rPr lang="zh-CN" altLang="zh-CN" sz="2000" dirty="0">
                <a:solidFill>
                  <a:srgbClr val="0070C0"/>
                </a:solidFill>
              </a:rPr>
              <a:t>严禁培训不合格上岗 作业；</a:t>
            </a:r>
          </a:p>
          <a:p>
            <a:r>
              <a:rPr lang="en-US" altLang="zh-CN" sz="2000" dirty="0">
                <a:solidFill>
                  <a:srgbClr val="0070C0"/>
                </a:solidFill>
              </a:rPr>
              <a:t>5    </a:t>
            </a:r>
            <a:r>
              <a:rPr lang="zh-CN" altLang="zh-CN" sz="2000" dirty="0">
                <a:solidFill>
                  <a:srgbClr val="0070C0"/>
                </a:solidFill>
              </a:rPr>
              <a:t>必须制定应急</a:t>
            </a:r>
            <a:r>
              <a:rPr lang="zh-CN" altLang="zh-CN" sz="2000" dirty="0" smtClean="0">
                <a:solidFill>
                  <a:srgbClr val="0070C0"/>
                </a:solidFill>
              </a:rPr>
              <a:t>措施</a:t>
            </a:r>
            <a:r>
              <a:rPr lang="en-US" altLang="zh-CN" sz="2000" dirty="0" smtClean="0">
                <a:solidFill>
                  <a:srgbClr val="0070C0"/>
                </a:solidFill>
              </a:rPr>
              <a:t>, </a:t>
            </a:r>
            <a:r>
              <a:rPr lang="zh-CN" altLang="zh-CN" sz="2000" dirty="0">
                <a:solidFill>
                  <a:srgbClr val="0070C0"/>
                </a:solidFill>
              </a:rPr>
              <a:t>现场配备应急</a:t>
            </a:r>
            <a:r>
              <a:rPr lang="zh-CN" altLang="zh-CN" sz="2000" dirty="0" smtClean="0">
                <a:solidFill>
                  <a:srgbClr val="0070C0"/>
                </a:solidFill>
              </a:rPr>
              <a:t>装备</a:t>
            </a:r>
            <a:r>
              <a:rPr lang="en-US" altLang="zh-CN" sz="2000" dirty="0" smtClean="0">
                <a:solidFill>
                  <a:srgbClr val="0070C0"/>
                </a:solidFill>
              </a:rPr>
              <a:t>, </a:t>
            </a:r>
            <a:r>
              <a:rPr lang="zh-CN" altLang="zh-CN" sz="2000" dirty="0">
                <a:solidFill>
                  <a:srgbClr val="0070C0"/>
                </a:solidFill>
              </a:rPr>
              <a:t>严禁盲目施救。</a:t>
            </a:r>
          </a:p>
          <a:p>
            <a:endParaRPr lang="zh-CN" altLang="en-US" sz="2000" dirty="0"/>
          </a:p>
        </p:txBody>
      </p:sp>
    </p:spTree>
    <p:extLst>
      <p:ext uri="{BB962C8B-B14F-4D97-AF65-F5344CB8AC3E}">
        <p14:creationId xmlns:p14="http://schemas.microsoft.com/office/powerpoint/2010/main" val="5622831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695400" y="404665"/>
            <a:ext cx="1944216" cy="576063"/>
          </a:xfrm>
        </p:spPr>
        <p:txBody>
          <a:bodyPr vert="horz" wrap="square" lIns="91440" tIns="45720" rIns="91440" bIns="45720" numCol="1" anchor="ctr" anchorCtr="0" compatLnSpc="1">
            <a:noAutofit/>
          </a:bodyPr>
          <a:lstStyle/>
          <a:p>
            <a:pPr lvl="0">
              <a:defRPr/>
            </a:pPr>
            <a:r>
              <a:rPr lang="zh-CN" altLang="en-US" sz="3200" b="1" dirty="0">
                <a:solidFill>
                  <a:srgbClr val="0086C7"/>
                </a:solidFill>
                <a:latin typeface="微软雅黑" pitchFamily="34" charset="-122"/>
                <a:ea typeface="微软雅黑" pitchFamily="34" charset="-122"/>
              </a:rPr>
              <a:t>基本规定</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12</a:t>
            </a:fld>
            <a:endParaRPr lang="en-US" altLang="zh-CN" sz="1400" dirty="0">
              <a:latin typeface="Arial Black" panose="020B0A04020102020204" pitchFamily="34" charset="0"/>
            </a:endParaRPr>
          </a:p>
        </p:txBody>
      </p:sp>
      <p:sp>
        <p:nvSpPr>
          <p:cNvPr id="7" name="文本框 2"/>
          <p:cNvSpPr txBox="1"/>
          <p:nvPr/>
        </p:nvSpPr>
        <p:spPr>
          <a:xfrm>
            <a:off x="825698" y="1052736"/>
            <a:ext cx="10295558" cy="5016758"/>
          </a:xfrm>
          <a:prstGeom prst="rect">
            <a:avLst/>
          </a:prstGeom>
          <a:noFill/>
        </p:spPr>
        <p:txBody>
          <a:bodyPr wrap="square" rtlCol="0">
            <a:spAutoFit/>
          </a:bodyPr>
          <a:lstStyle/>
          <a:p>
            <a:r>
              <a:rPr lang="en-US" altLang="zh-CN" sz="2000" dirty="0" smtClean="0"/>
              <a:t>3.1.3    </a:t>
            </a:r>
            <a:r>
              <a:rPr lang="zh-CN" altLang="zh-CN" sz="2000" dirty="0"/>
              <a:t>管理单位安全管理体系应满足有限空间</a:t>
            </a:r>
            <a:r>
              <a:rPr lang="zh-CN" altLang="zh-CN" sz="2000" dirty="0" smtClean="0"/>
              <a:t>作业条件</a:t>
            </a:r>
            <a:r>
              <a:rPr lang="en-US" altLang="zh-CN" sz="2000" dirty="0" smtClean="0"/>
              <a:t>, </a:t>
            </a:r>
            <a:r>
              <a:rPr lang="zh-CN" altLang="zh-CN" sz="2000" dirty="0"/>
              <a:t>并</a:t>
            </a:r>
            <a:r>
              <a:rPr lang="zh-CN" altLang="zh-CN" sz="2000" dirty="0" smtClean="0"/>
              <a:t>执行</a:t>
            </a:r>
            <a:r>
              <a:rPr lang="zh-CN" altLang="zh-CN" sz="2000" dirty="0"/>
              <a:t>安全风险管控和事故隐患排查</a:t>
            </a:r>
            <a:r>
              <a:rPr lang="zh-CN" altLang="zh-CN" sz="2000" dirty="0" smtClean="0"/>
              <a:t>制度</a:t>
            </a:r>
            <a:r>
              <a:rPr lang="en-US" altLang="zh-CN" sz="2000" dirty="0" smtClean="0"/>
              <a:t>, </a:t>
            </a:r>
            <a:r>
              <a:rPr lang="zh-CN" altLang="zh-CN" sz="2000" dirty="0"/>
              <a:t>开展有限空间作业风险</a:t>
            </a:r>
            <a:r>
              <a:rPr lang="zh-CN" altLang="zh-CN" sz="2000" dirty="0" smtClean="0"/>
              <a:t>因素辨识、</a:t>
            </a:r>
            <a:r>
              <a:rPr lang="zh-CN" altLang="zh-CN" sz="2000" dirty="0"/>
              <a:t>制定安全作业管控制度和应急救援措施等工作</a:t>
            </a:r>
            <a:r>
              <a:rPr lang="zh-CN" altLang="zh-CN" sz="2000" dirty="0" smtClean="0"/>
              <a:t>。</a:t>
            </a:r>
            <a:endParaRPr lang="en-US" altLang="zh-CN" sz="2000" dirty="0" smtClean="0"/>
          </a:p>
          <a:p>
            <a:r>
              <a:rPr lang="en-US" altLang="zh-CN" sz="2000" dirty="0" smtClean="0"/>
              <a:t>3.1.4    </a:t>
            </a:r>
            <a:r>
              <a:rPr lang="zh-CN" altLang="zh-CN" sz="2000" dirty="0"/>
              <a:t>作业单位应具备相应的有限空间作业安全生产</a:t>
            </a:r>
            <a:r>
              <a:rPr lang="zh-CN" altLang="zh-CN" sz="2000" dirty="0" smtClean="0"/>
              <a:t>条件</a:t>
            </a:r>
            <a:r>
              <a:rPr lang="en-US" altLang="zh-CN" sz="2000" dirty="0" smtClean="0"/>
              <a:t>, </a:t>
            </a:r>
            <a:r>
              <a:rPr lang="zh-CN" altLang="zh-CN" sz="2000" dirty="0" smtClean="0"/>
              <a:t>并明确</a:t>
            </a:r>
            <a:r>
              <a:rPr lang="zh-CN" altLang="zh-CN" sz="2000" dirty="0"/>
              <a:t>作业</a:t>
            </a:r>
            <a:r>
              <a:rPr lang="zh-CN" altLang="zh-CN" sz="2000" dirty="0" smtClean="0"/>
              <a:t>负责人、</a:t>
            </a:r>
            <a:r>
              <a:rPr lang="zh-CN" altLang="zh-CN" sz="2000" dirty="0"/>
              <a:t>监护</a:t>
            </a:r>
            <a:r>
              <a:rPr lang="zh-CN" altLang="zh-CN" sz="2000" dirty="0" smtClean="0"/>
              <a:t>人员、</a:t>
            </a:r>
            <a:r>
              <a:rPr lang="zh-CN" altLang="zh-CN" sz="2000" dirty="0"/>
              <a:t>作业人员和应急救援</a:t>
            </a:r>
            <a:r>
              <a:rPr lang="zh-CN" altLang="zh-CN" sz="2000" dirty="0" smtClean="0"/>
              <a:t>人员、</a:t>
            </a:r>
            <a:r>
              <a:rPr lang="zh-CN" altLang="zh-CN" sz="2000" dirty="0"/>
              <a:t>检测</a:t>
            </a:r>
            <a:r>
              <a:rPr lang="zh-CN" altLang="zh-CN" sz="2000" dirty="0" smtClean="0"/>
              <a:t>人员责任</a:t>
            </a:r>
            <a:r>
              <a:rPr lang="en-US" altLang="zh-CN" sz="2000" dirty="0" smtClean="0"/>
              <a:t>, </a:t>
            </a:r>
            <a:r>
              <a:rPr lang="zh-CN" altLang="zh-CN" sz="2000" dirty="0"/>
              <a:t>严格</a:t>
            </a:r>
            <a:r>
              <a:rPr lang="zh-CN" altLang="zh-CN" sz="2000" dirty="0" smtClean="0"/>
              <a:t>执行《有限空间作业许可审批表》</a:t>
            </a:r>
            <a:r>
              <a:rPr lang="en-US" altLang="zh-CN" sz="2000" dirty="0" smtClean="0"/>
              <a:t>(</a:t>
            </a:r>
            <a:r>
              <a:rPr lang="zh-CN" altLang="zh-CN" sz="2000" dirty="0" smtClean="0"/>
              <a:t>见</a:t>
            </a:r>
            <a:r>
              <a:rPr lang="zh-CN" altLang="zh-CN" sz="2000" dirty="0"/>
              <a:t>附录 </a:t>
            </a:r>
            <a:r>
              <a:rPr lang="en-US" altLang="zh-CN" sz="2000" dirty="0"/>
              <a:t>A)  </a:t>
            </a:r>
            <a:r>
              <a:rPr lang="zh-CN" altLang="zh-CN" sz="2000" dirty="0" smtClean="0"/>
              <a:t>作业</a:t>
            </a:r>
            <a:r>
              <a:rPr lang="zh-CN" altLang="zh-CN" sz="2000" dirty="0"/>
              <a:t>审批制度 </a:t>
            </a:r>
            <a:r>
              <a:rPr lang="en-US" altLang="zh-CN" sz="2000" dirty="0"/>
              <a:t>, </a:t>
            </a:r>
            <a:r>
              <a:rPr lang="zh-CN" altLang="zh-CN" sz="2000" dirty="0"/>
              <a:t>严禁擅自进入有限空间作业 </a:t>
            </a:r>
            <a:r>
              <a:rPr lang="en-US" altLang="zh-CN" sz="2000" dirty="0"/>
              <a:t>, </a:t>
            </a:r>
            <a:r>
              <a:rPr lang="zh-CN" altLang="zh-CN" sz="2000" dirty="0"/>
              <a:t>严禁在没有监护</a:t>
            </a:r>
            <a:r>
              <a:rPr lang="zh-CN" altLang="zh-CN" sz="2000" dirty="0" smtClean="0"/>
              <a:t>人员的</a:t>
            </a:r>
            <a:r>
              <a:rPr lang="zh-CN" altLang="zh-CN" sz="2000" dirty="0"/>
              <a:t>情况下作</a:t>
            </a:r>
            <a:r>
              <a:rPr lang="zh-CN" altLang="en-US" sz="2000" dirty="0"/>
              <a:t>业</a:t>
            </a:r>
            <a:r>
              <a:rPr lang="zh-CN" altLang="zh-CN" sz="2000" dirty="0"/>
              <a:t>。</a:t>
            </a:r>
          </a:p>
          <a:p>
            <a:r>
              <a:rPr lang="en-US" altLang="zh-CN" sz="2000" dirty="0" smtClean="0"/>
              <a:t>3.1.5    </a:t>
            </a:r>
            <a:r>
              <a:rPr lang="zh-CN" altLang="zh-CN" sz="2000" dirty="0" smtClean="0"/>
              <a:t>作业</a:t>
            </a:r>
            <a:r>
              <a:rPr lang="zh-CN" altLang="zh-CN" sz="2000" dirty="0"/>
              <a:t>人员应定期或不定期进行安全技术培训及</a:t>
            </a:r>
            <a:r>
              <a:rPr lang="zh-CN" altLang="zh-CN" sz="2000" dirty="0" smtClean="0"/>
              <a:t>考核。参与</a:t>
            </a:r>
            <a:r>
              <a:rPr lang="zh-CN" altLang="zh-CN" sz="2000" dirty="0"/>
              <a:t>有限空间作业的人员必须是通过有限空间作业安全培训且</a:t>
            </a:r>
            <a:r>
              <a:rPr lang="zh-CN" altLang="zh-CN" sz="2000" dirty="0" smtClean="0"/>
              <a:t>考试合格者</a:t>
            </a:r>
            <a:r>
              <a:rPr lang="en-US" altLang="zh-CN" sz="2000" dirty="0" smtClean="0"/>
              <a:t>, </a:t>
            </a:r>
            <a:r>
              <a:rPr lang="zh-CN" altLang="zh-CN" sz="2000" dirty="0"/>
              <a:t>严禁培训考核不合格者上岗作业。</a:t>
            </a:r>
          </a:p>
          <a:p>
            <a:r>
              <a:rPr lang="en-US" altLang="zh-CN" sz="2000" dirty="0"/>
              <a:t>3. 1. 6    </a:t>
            </a:r>
            <a:r>
              <a:rPr lang="zh-CN" altLang="zh-CN" sz="2000" dirty="0"/>
              <a:t>作业过程中必须对作业场所根据不同的作业环境以及</a:t>
            </a:r>
            <a:r>
              <a:rPr lang="zh-CN" altLang="zh-CN" sz="2000" dirty="0" smtClean="0"/>
              <a:t>安全</a:t>
            </a:r>
            <a:r>
              <a:rPr lang="zh-CN" altLang="zh-CN" sz="2000" dirty="0"/>
              <a:t>等级</a:t>
            </a:r>
            <a:r>
              <a:rPr lang="zh-CN" altLang="zh-CN" sz="2000" dirty="0" smtClean="0"/>
              <a:t>要求</a:t>
            </a:r>
            <a:r>
              <a:rPr lang="en-US" altLang="zh-CN" sz="2000" dirty="0" smtClean="0"/>
              <a:t>, </a:t>
            </a:r>
            <a:r>
              <a:rPr lang="zh-CN" altLang="zh-CN" sz="2000" dirty="0"/>
              <a:t>采取周期监测或实时</a:t>
            </a:r>
            <a:r>
              <a:rPr lang="zh-CN" altLang="zh-CN" sz="2000" dirty="0" smtClean="0"/>
              <a:t>监测</a:t>
            </a:r>
            <a:r>
              <a:rPr lang="en-US" altLang="zh-CN" sz="2000" dirty="0" smtClean="0"/>
              <a:t>, </a:t>
            </a:r>
            <a:r>
              <a:rPr lang="zh-CN" altLang="zh-CN" sz="2000" dirty="0"/>
              <a:t>并形成记录。</a:t>
            </a:r>
          </a:p>
          <a:p>
            <a:r>
              <a:rPr lang="en-US" altLang="zh-CN" sz="2000" dirty="0"/>
              <a:t>3. 1. 7    </a:t>
            </a:r>
            <a:r>
              <a:rPr lang="zh-CN" altLang="zh-CN" sz="2000" dirty="0"/>
              <a:t>管理单位及作业单位应配备符合国家标准要求的应急</a:t>
            </a:r>
            <a:r>
              <a:rPr lang="zh-CN" altLang="zh-CN" sz="2000" dirty="0" smtClean="0"/>
              <a:t>救援</a:t>
            </a:r>
            <a:r>
              <a:rPr lang="zh-CN" altLang="zh-CN" sz="2000" dirty="0"/>
              <a:t>器材和防</a:t>
            </a:r>
            <a:r>
              <a:rPr lang="zh-CN" altLang="zh-CN" sz="2000" dirty="0" smtClean="0"/>
              <a:t>中毒、</a:t>
            </a:r>
            <a:r>
              <a:rPr lang="zh-CN" altLang="zh-CN" sz="2000" dirty="0"/>
              <a:t>缺氧窒息装备等个体防护</a:t>
            </a:r>
            <a:r>
              <a:rPr lang="zh-CN" altLang="zh-CN" sz="2000" dirty="0" smtClean="0"/>
              <a:t>装备。</a:t>
            </a:r>
            <a:r>
              <a:rPr lang="zh-CN" altLang="zh-CN" sz="2000" dirty="0"/>
              <a:t>详</a:t>
            </a:r>
            <a:r>
              <a:rPr lang="zh-CN" altLang="zh-CN" sz="2000" dirty="0" smtClean="0"/>
              <a:t>见《市政基础设施有限空间常用安全作业设备及应急救援物资表》</a:t>
            </a:r>
            <a:r>
              <a:rPr lang="en-US" altLang="zh-CN" sz="2000" dirty="0" smtClean="0"/>
              <a:t>(</a:t>
            </a:r>
            <a:r>
              <a:rPr lang="zh-CN" altLang="zh-CN" sz="2000" dirty="0"/>
              <a:t>附录 </a:t>
            </a:r>
            <a:r>
              <a:rPr lang="en-US" altLang="zh-CN" sz="2000" dirty="0"/>
              <a:t>B) </a:t>
            </a:r>
            <a:endParaRPr lang="en-US" altLang="zh-CN" sz="2000" dirty="0" smtClean="0"/>
          </a:p>
          <a:p>
            <a:r>
              <a:rPr lang="en-US" altLang="zh-CN" sz="2000" dirty="0"/>
              <a:t>3. 1. 8    </a:t>
            </a:r>
            <a:r>
              <a:rPr lang="zh-CN" altLang="zh-CN" sz="2000" dirty="0"/>
              <a:t>作业场所必须配备应急救援</a:t>
            </a:r>
            <a:r>
              <a:rPr lang="zh-CN" altLang="zh-CN" sz="2000" dirty="0" smtClean="0"/>
              <a:t>装备</a:t>
            </a:r>
            <a:r>
              <a:rPr lang="en-US" altLang="zh-CN" sz="2000" dirty="0" smtClean="0"/>
              <a:t>, </a:t>
            </a:r>
            <a:r>
              <a:rPr lang="zh-CN" altLang="zh-CN" sz="2000" dirty="0" smtClean="0"/>
              <a:t>制定</a:t>
            </a:r>
            <a:r>
              <a:rPr lang="zh-CN" altLang="zh-CN" sz="2000" dirty="0"/>
              <a:t>应急救援</a:t>
            </a:r>
            <a:r>
              <a:rPr lang="zh-CN" altLang="zh-CN" sz="2000" dirty="0" smtClean="0"/>
              <a:t>预案</a:t>
            </a:r>
            <a:r>
              <a:rPr lang="en-US" altLang="zh-CN" sz="2000" dirty="0" smtClean="0"/>
              <a:t>,</a:t>
            </a:r>
            <a:r>
              <a:rPr lang="zh-CN" altLang="zh-CN" sz="2000" dirty="0" smtClean="0"/>
              <a:t>一旦</a:t>
            </a:r>
            <a:r>
              <a:rPr lang="zh-CN" altLang="zh-CN" sz="2000" dirty="0"/>
              <a:t>发生</a:t>
            </a:r>
            <a:r>
              <a:rPr lang="zh-CN" altLang="zh-CN" sz="2000" dirty="0" smtClean="0"/>
              <a:t>事故</a:t>
            </a:r>
            <a:r>
              <a:rPr lang="en-US" altLang="zh-CN" sz="2000" dirty="0" smtClean="0"/>
              <a:t>,</a:t>
            </a:r>
            <a:r>
              <a:rPr lang="zh-CN" altLang="zh-CN" sz="2000" dirty="0" smtClean="0"/>
              <a:t>立即</a:t>
            </a:r>
            <a:r>
              <a:rPr lang="zh-CN" altLang="zh-CN" sz="2000" dirty="0"/>
              <a:t>启动应急救援</a:t>
            </a:r>
            <a:r>
              <a:rPr lang="zh-CN" altLang="zh-CN" sz="2000" dirty="0" smtClean="0"/>
              <a:t>预案</a:t>
            </a:r>
            <a:r>
              <a:rPr lang="en-US" altLang="zh-CN" sz="2000" dirty="0" smtClean="0"/>
              <a:t>,</a:t>
            </a:r>
            <a:r>
              <a:rPr lang="zh-CN" altLang="zh-CN" sz="2000" dirty="0" smtClean="0"/>
              <a:t>严格</a:t>
            </a:r>
            <a:r>
              <a:rPr lang="zh-CN" altLang="zh-CN" sz="2000" dirty="0"/>
              <a:t>按照应急救援</a:t>
            </a:r>
            <a:r>
              <a:rPr lang="zh-CN" altLang="zh-CN" sz="2000" dirty="0" smtClean="0"/>
              <a:t>要求实施救援</a:t>
            </a:r>
            <a:r>
              <a:rPr lang="en-US" altLang="zh-CN" sz="2000" dirty="0" smtClean="0"/>
              <a:t>,</a:t>
            </a:r>
            <a:r>
              <a:rPr lang="zh-CN" altLang="zh-CN" sz="2000" dirty="0" smtClean="0"/>
              <a:t>严禁</a:t>
            </a:r>
            <a:r>
              <a:rPr lang="zh-CN" altLang="zh-CN" sz="2000" dirty="0"/>
              <a:t>盲目</a:t>
            </a:r>
            <a:r>
              <a:rPr lang="zh-CN" altLang="zh-CN" sz="2000" dirty="0" smtClean="0"/>
              <a:t>施救。</a:t>
            </a:r>
          </a:p>
          <a:p>
            <a:pPr eaLnBrk="0"/>
            <a:endParaRPr lang="en-US" altLang="zh-CN" sz="2000" dirty="0" smtClean="0"/>
          </a:p>
        </p:txBody>
      </p:sp>
    </p:spTree>
    <p:extLst>
      <p:ext uri="{BB962C8B-B14F-4D97-AF65-F5344CB8AC3E}">
        <p14:creationId xmlns:p14="http://schemas.microsoft.com/office/powerpoint/2010/main" val="5622831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551384" y="404665"/>
            <a:ext cx="2160240" cy="576063"/>
          </a:xfrm>
        </p:spPr>
        <p:txBody>
          <a:bodyPr vert="horz" wrap="square" lIns="91440" tIns="45720" rIns="91440" bIns="45720" numCol="1" anchor="ctr" anchorCtr="0" compatLnSpc="1">
            <a:no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smtClean="0">
                <a:ln>
                  <a:noFill/>
                </a:ln>
                <a:solidFill>
                  <a:srgbClr val="0086C7"/>
                </a:solidFill>
                <a:effectLst/>
                <a:uLnTx/>
                <a:uFillTx/>
                <a:latin typeface="微软雅黑" panose="020B0503020204020204" pitchFamily="34" charset="-122"/>
                <a:ea typeface="微软雅黑" panose="020B0503020204020204" pitchFamily="34" charset="-122"/>
                <a:cs typeface="+mn-cs"/>
              </a:rPr>
              <a:t>基本规定</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13</a:t>
            </a:fld>
            <a:endParaRPr lang="en-US" altLang="zh-CN" sz="1400" dirty="0">
              <a:latin typeface="Arial Black" panose="020B0A04020102020204" pitchFamily="34" charset="0"/>
            </a:endParaRPr>
          </a:p>
        </p:txBody>
      </p:sp>
      <p:sp>
        <p:nvSpPr>
          <p:cNvPr id="7" name="文本框 2"/>
          <p:cNvSpPr txBox="1"/>
          <p:nvPr/>
        </p:nvSpPr>
        <p:spPr>
          <a:xfrm>
            <a:off x="841003" y="1052736"/>
            <a:ext cx="10367566" cy="5016758"/>
          </a:xfrm>
          <a:prstGeom prst="rect">
            <a:avLst/>
          </a:prstGeom>
          <a:noFill/>
        </p:spPr>
        <p:txBody>
          <a:bodyPr wrap="square" rtlCol="0">
            <a:spAutoFit/>
          </a:bodyPr>
          <a:lstStyle/>
          <a:p>
            <a:r>
              <a:rPr lang="en-US" altLang="zh-CN" sz="2000" b="1" dirty="0"/>
              <a:t>3. 2    </a:t>
            </a:r>
            <a:r>
              <a:rPr lang="zh-CN" altLang="zh-CN" sz="2000" b="1" dirty="0"/>
              <a:t>作业方案编制与审批</a:t>
            </a:r>
          </a:p>
          <a:p>
            <a:r>
              <a:rPr lang="en-US" altLang="zh-CN" sz="2000" dirty="0"/>
              <a:t>3. 2. 1    </a:t>
            </a:r>
            <a:r>
              <a:rPr lang="zh-CN" altLang="zh-CN" sz="2000" dirty="0"/>
              <a:t>作业单位作业前应进行危险因素</a:t>
            </a:r>
            <a:r>
              <a:rPr lang="zh-CN" altLang="zh-CN" sz="2000" dirty="0" smtClean="0"/>
              <a:t>辨识、</a:t>
            </a:r>
            <a:r>
              <a:rPr lang="zh-CN" altLang="zh-CN" sz="2000" dirty="0"/>
              <a:t>确认风险管控</a:t>
            </a:r>
            <a:r>
              <a:rPr lang="zh-CN" altLang="zh-CN" sz="2000" dirty="0" smtClean="0"/>
              <a:t>措施</a:t>
            </a:r>
            <a:r>
              <a:rPr lang="zh-CN" altLang="zh-CN" sz="2000" dirty="0"/>
              <a:t>并编制作业</a:t>
            </a:r>
            <a:r>
              <a:rPr lang="zh-CN" altLang="zh-CN" sz="2000" dirty="0" smtClean="0"/>
              <a:t>方案。</a:t>
            </a:r>
            <a:endParaRPr lang="zh-CN" altLang="zh-CN" sz="2000" dirty="0"/>
          </a:p>
          <a:p>
            <a:r>
              <a:rPr lang="en-US" altLang="zh-CN" sz="2000" dirty="0"/>
              <a:t>3. 2. 2    </a:t>
            </a:r>
            <a:r>
              <a:rPr lang="zh-CN" altLang="zh-CN" sz="2000" dirty="0"/>
              <a:t>管理单位须对作业单位编制的作业方案进行</a:t>
            </a:r>
            <a:r>
              <a:rPr lang="zh-CN" altLang="zh-CN" sz="2000" dirty="0" smtClean="0"/>
              <a:t>审核</a:t>
            </a:r>
            <a:r>
              <a:rPr lang="en-US" altLang="zh-CN" sz="2000" dirty="0" smtClean="0"/>
              <a:t>, </a:t>
            </a:r>
            <a:r>
              <a:rPr lang="zh-CN" altLang="zh-CN" sz="2000" dirty="0" smtClean="0"/>
              <a:t>批准后</a:t>
            </a:r>
            <a:r>
              <a:rPr lang="zh-CN" altLang="zh-CN" sz="2000" dirty="0"/>
              <a:t>作业单位方可实施。</a:t>
            </a:r>
          </a:p>
          <a:p>
            <a:r>
              <a:rPr lang="en-US" altLang="zh-CN" sz="2000" dirty="0"/>
              <a:t>3. 2. 3    </a:t>
            </a:r>
            <a:r>
              <a:rPr lang="zh-CN" altLang="zh-CN" sz="2000" dirty="0"/>
              <a:t>涉及</a:t>
            </a:r>
            <a:r>
              <a:rPr lang="en-US" altLang="zh-CN" sz="2000" dirty="0"/>
              <a:t>“ </a:t>
            </a:r>
            <a:r>
              <a:rPr lang="zh-CN" altLang="zh-CN" sz="2000" dirty="0"/>
              <a:t>危大</a:t>
            </a:r>
            <a:r>
              <a:rPr lang="zh-CN" altLang="zh-CN" sz="2000" dirty="0" smtClean="0"/>
              <a:t>工程、</a:t>
            </a:r>
            <a:r>
              <a:rPr lang="zh-CN" altLang="zh-CN" sz="2000" dirty="0"/>
              <a:t>超危大</a:t>
            </a:r>
            <a:r>
              <a:rPr lang="zh-CN" altLang="zh-CN" sz="2000" dirty="0" smtClean="0"/>
              <a:t>工程</a:t>
            </a:r>
            <a:r>
              <a:rPr lang="en-US" altLang="zh-CN" sz="2000" dirty="0" smtClean="0"/>
              <a:t>” </a:t>
            </a:r>
            <a:r>
              <a:rPr lang="zh-CN" altLang="zh-CN" sz="2000" dirty="0"/>
              <a:t>管理规定的有限空间</a:t>
            </a:r>
            <a:r>
              <a:rPr lang="zh-CN" altLang="zh-CN" sz="2000" dirty="0" smtClean="0"/>
              <a:t>作业</a:t>
            </a:r>
            <a:r>
              <a:rPr lang="en-US" altLang="zh-CN" sz="2000" dirty="0" smtClean="0"/>
              <a:t>, </a:t>
            </a:r>
            <a:r>
              <a:rPr lang="zh-CN" altLang="zh-CN" sz="2000" dirty="0"/>
              <a:t>按相关规定执行。</a:t>
            </a:r>
          </a:p>
          <a:p>
            <a:r>
              <a:rPr lang="en-US" altLang="zh-CN" sz="2000" b="1" dirty="0"/>
              <a:t>3. 3    </a:t>
            </a:r>
            <a:r>
              <a:rPr lang="zh-CN" altLang="zh-CN" sz="2000" b="1" dirty="0"/>
              <a:t>市政基础设施有限空间及作业分类</a:t>
            </a:r>
          </a:p>
          <a:p>
            <a:r>
              <a:rPr lang="en-US" altLang="zh-CN" sz="2000" dirty="0"/>
              <a:t>3. 3. 1    </a:t>
            </a:r>
            <a:r>
              <a:rPr lang="zh-CN" altLang="zh-CN" sz="2000" dirty="0"/>
              <a:t>市政基础设施有限空间分为地下有限</a:t>
            </a:r>
            <a:r>
              <a:rPr lang="zh-CN" altLang="zh-CN" sz="2000" dirty="0" smtClean="0"/>
              <a:t>空间、</a:t>
            </a:r>
            <a:r>
              <a:rPr lang="zh-CN" altLang="zh-CN" sz="2000" dirty="0"/>
              <a:t>地上有限</a:t>
            </a:r>
            <a:r>
              <a:rPr lang="zh-CN" altLang="zh-CN" sz="2000" dirty="0" smtClean="0"/>
              <a:t>空间</a:t>
            </a:r>
            <a:r>
              <a:rPr lang="zh-CN" altLang="zh-CN" sz="2000" dirty="0"/>
              <a:t>和密闭空间</a:t>
            </a:r>
            <a:r>
              <a:rPr lang="en-US" altLang="zh-CN" sz="2000" dirty="0" smtClean="0"/>
              <a:t>3</a:t>
            </a:r>
            <a:r>
              <a:rPr lang="zh-CN" altLang="zh-CN" sz="2000" dirty="0" smtClean="0"/>
              <a:t>类</a:t>
            </a:r>
            <a:r>
              <a:rPr lang="en-US" altLang="zh-CN" sz="2000" dirty="0" smtClean="0"/>
              <a:t>, </a:t>
            </a:r>
            <a:r>
              <a:rPr lang="zh-CN" altLang="zh-CN" sz="2000" dirty="0"/>
              <a:t>具体应根据有限空间定义进行识别。</a:t>
            </a:r>
          </a:p>
          <a:p>
            <a:r>
              <a:rPr lang="en-US" altLang="zh-CN" sz="2000" dirty="0"/>
              <a:t>1    </a:t>
            </a:r>
            <a:r>
              <a:rPr lang="zh-CN" altLang="zh-CN" sz="2000" dirty="0"/>
              <a:t>地下有限空间</a:t>
            </a:r>
            <a:r>
              <a:rPr lang="zh-CN" altLang="zh-CN" sz="2000" dirty="0" smtClean="0"/>
              <a:t>：如地下室、地下仓库、暗沟、隧道、涵洞、</a:t>
            </a:r>
            <a:r>
              <a:rPr lang="zh-CN" altLang="zh-CN" sz="2000" dirty="0"/>
              <a:t>地</a:t>
            </a:r>
            <a:r>
              <a:rPr lang="zh-CN" altLang="zh-CN" sz="2000" dirty="0" smtClean="0"/>
              <a:t>坑、废井、地窖、</a:t>
            </a:r>
            <a:r>
              <a:rPr lang="zh-CN" altLang="zh-CN" sz="2000" dirty="0"/>
              <a:t>阀门井</a:t>
            </a:r>
            <a:r>
              <a:rPr lang="zh-CN" altLang="zh-CN" sz="2000" dirty="0" smtClean="0"/>
              <a:t>室、</a:t>
            </a:r>
            <a:r>
              <a:rPr lang="zh-CN" altLang="zh-CN" sz="2000" dirty="0"/>
              <a:t>检查井</a:t>
            </a:r>
            <a:r>
              <a:rPr lang="zh-CN" altLang="zh-CN" sz="2000" dirty="0" smtClean="0"/>
              <a:t>室、化粪池、排水管</a:t>
            </a:r>
            <a:r>
              <a:rPr lang="en-US" altLang="zh-CN" sz="2000" dirty="0" smtClean="0"/>
              <a:t>(</a:t>
            </a:r>
            <a:r>
              <a:rPr lang="zh-CN" altLang="zh-CN" sz="2000" dirty="0"/>
              <a:t>渠</a:t>
            </a:r>
            <a:r>
              <a:rPr lang="en-US" altLang="zh-CN" sz="2000" dirty="0" smtClean="0"/>
              <a:t>)</a:t>
            </a:r>
            <a:r>
              <a:rPr lang="zh-CN" altLang="zh-CN" sz="2000" dirty="0" smtClean="0"/>
              <a:t>、</a:t>
            </a:r>
            <a:r>
              <a:rPr lang="zh-CN" altLang="zh-CN" sz="2000" dirty="0"/>
              <a:t>地下及半地下泵房</a:t>
            </a:r>
            <a:r>
              <a:rPr lang="en-US" altLang="zh-CN" sz="2000" dirty="0"/>
              <a:t>  ( </a:t>
            </a:r>
            <a:r>
              <a:rPr lang="zh-CN" altLang="zh-CN" sz="2000" dirty="0"/>
              <a:t>泵池</a:t>
            </a:r>
            <a:r>
              <a:rPr lang="en-US" altLang="zh-CN" sz="2000" dirty="0" smtClean="0"/>
              <a:t>)</a:t>
            </a:r>
            <a:r>
              <a:rPr lang="zh-CN" altLang="zh-CN" sz="2000" dirty="0" smtClean="0"/>
              <a:t>、</a:t>
            </a:r>
            <a:r>
              <a:rPr lang="zh-CN" altLang="zh-CN" sz="2000" dirty="0"/>
              <a:t>地下及半地下污水处理建 </a:t>
            </a:r>
            <a:r>
              <a:rPr lang="en-US" altLang="zh-CN" sz="2000" dirty="0"/>
              <a:t>(</a:t>
            </a:r>
            <a:r>
              <a:rPr lang="zh-CN" altLang="zh-CN" sz="2000" dirty="0"/>
              <a:t>构</a:t>
            </a:r>
            <a:r>
              <a:rPr lang="en-US" altLang="zh-CN" sz="2000" dirty="0"/>
              <a:t>)  </a:t>
            </a:r>
            <a:r>
              <a:rPr lang="zh-CN" altLang="zh-CN" sz="2000" dirty="0"/>
              <a:t>筑</a:t>
            </a:r>
            <a:r>
              <a:rPr lang="zh-CN" altLang="zh-CN" sz="2000" dirty="0" smtClean="0"/>
              <a:t>物、</a:t>
            </a:r>
            <a:r>
              <a:rPr lang="zh-CN" altLang="zh-CN" sz="2000" dirty="0"/>
              <a:t>渗沥液收集</a:t>
            </a:r>
            <a:r>
              <a:rPr lang="zh-CN" altLang="zh-CN" sz="2000" dirty="0" smtClean="0"/>
              <a:t>池、</a:t>
            </a:r>
            <a:r>
              <a:rPr lang="zh-CN" altLang="zh-CN" sz="2000" dirty="0"/>
              <a:t>消防</a:t>
            </a:r>
            <a:r>
              <a:rPr lang="zh-CN" altLang="zh-CN" sz="2000" dirty="0" smtClean="0"/>
              <a:t>水池、</a:t>
            </a:r>
            <a:r>
              <a:rPr lang="zh-CN" altLang="zh-CN" sz="2000" dirty="0"/>
              <a:t>蓄水池</a:t>
            </a:r>
            <a:r>
              <a:rPr lang="en-US" altLang="zh-CN" sz="2000" dirty="0"/>
              <a:t> </a:t>
            </a:r>
            <a:r>
              <a:rPr lang="en-US" altLang="zh-CN" sz="2000" dirty="0" smtClean="0"/>
              <a:t>(</a:t>
            </a:r>
            <a:r>
              <a:rPr lang="zh-CN" altLang="zh-CN" sz="2000" dirty="0" smtClean="0"/>
              <a:t>含</a:t>
            </a:r>
            <a:r>
              <a:rPr lang="zh-CN" altLang="zh-CN" sz="2000" dirty="0"/>
              <a:t>雨水</a:t>
            </a:r>
            <a:r>
              <a:rPr lang="en-US" altLang="zh-CN" sz="2000" dirty="0" smtClean="0"/>
              <a:t>)</a:t>
            </a:r>
            <a:r>
              <a:rPr lang="zh-CN" altLang="zh-CN" sz="2000" dirty="0" smtClean="0"/>
              <a:t>、顶进法</a:t>
            </a:r>
            <a:r>
              <a:rPr lang="zh-CN" altLang="zh-CN" sz="2000" dirty="0"/>
              <a:t>施工的管涵及工作</a:t>
            </a:r>
            <a:r>
              <a:rPr lang="zh-CN" altLang="zh-CN" sz="2000" dirty="0" smtClean="0"/>
              <a:t>井</a:t>
            </a:r>
            <a:r>
              <a:rPr lang="en-US" altLang="zh-CN" sz="2000" dirty="0" smtClean="0"/>
              <a:t> (</a:t>
            </a:r>
            <a:r>
              <a:rPr lang="zh-CN" altLang="zh-CN" sz="2000" dirty="0" smtClean="0"/>
              <a:t>坑</a:t>
            </a:r>
            <a:r>
              <a:rPr lang="en-US" altLang="zh-CN" sz="2000" dirty="0" smtClean="0"/>
              <a:t>)</a:t>
            </a:r>
            <a:r>
              <a:rPr lang="zh-CN" altLang="zh-CN" sz="2000" dirty="0" smtClean="0"/>
              <a:t>、</a:t>
            </a:r>
            <a:r>
              <a:rPr lang="zh-CN" altLang="zh-CN" sz="2000" dirty="0"/>
              <a:t>地下综合管廊</a:t>
            </a:r>
            <a:r>
              <a:rPr lang="en-US" altLang="zh-CN" sz="2000" dirty="0"/>
              <a:t> </a:t>
            </a:r>
            <a:r>
              <a:rPr lang="en-US" altLang="zh-CN" sz="2000" dirty="0" smtClean="0"/>
              <a:t>(</a:t>
            </a:r>
            <a:r>
              <a:rPr lang="zh-CN" altLang="zh-CN" sz="2000" dirty="0" smtClean="0"/>
              <a:t>管</a:t>
            </a:r>
            <a:r>
              <a:rPr lang="zh-CN" altLang="zh-CN" sz="2000" dirty="0"/>
              <a:t>沟</a:t>
            </a:r>
            <a:r>
              <a:rPr lang="en-US" altLang="zh-CN" sz="2000" dirty="0" smtClean="0"/>
              <a:t>)</a:t>
            </a:r>
            <a:r>
              <a:rPr lang="zh-CN" altLang="zh-CN" sz="2000" dirty="0" smtClean="0"/>
              <a:t>、人工挖孔桩、</a:t>
            </a:r>
            <a:r>
              <a:rPr lang="zh-CN" altLang="zh-CN" sz="2000" dirty="0"/>
              <a:t>地下</a:t>
            </a:r>
            <a:r>
              <a:rPr lang="zh-CN" altLang="zh-CN" sz="2000" dirty="0" smtClean="0"/>
              <a:t>防水、防腐、</a:t>
            </a:r>
            <a:r>
              <a:rPr lang="zh-CN" altLang="zh-CN" sz="2000" dirty="0"/>
              <a:t>深基坑工程等；</a:t>
            </a:r>
          </a:p>
          <a:p>
            <a:r>
              <a:rPr lang="en-US" altLang="zh-CN" sz="2000" dirty="0"/>
              <a:t>2    </a:t>
            </a:r>
            <a:r>
              <a:rPr lang="zh-CN" altLang="zh-CN" sz="2000" dirty="0"/>
              <a:t>地上有限空间</a:t>
            </a:r>
            <a:r>
              <a:rPr lang="zh-CN" altLang="zh-CN" sz="2000" dirty="0" smtClean="0"/>
              <a:t>：如储藏室、</a:t>
            </a:r>
            <a:r>
              <a:rPr lang="zh-CN" altLang="zh-CN" sz="2000" dirty="0"/>
              <a:t>垃圾收运</a:t>
            </a:r>
            <a:r>
              <a:rPr lang="zh-CN" altLang="zh-CN" sz="2000" dirty="0" smtClean="0"/>
              <a:t>站、温室、</a:t>
            </a:r>
            <a:r>
              <a:rPr lang="zh-CN" altLang="zh-CN" sz="2000" dirty="0"/>
              <a:t>冷库</a:t>
            </a:r>
            <a:r>
              <a:rPr lang="zh-CN" altLang="zh-CN" sz="2000" dirty="0" smtClean="0"/>
              <a:t>、换热站、</a:t>
            </a:r>
            <a:r>
              <a:rPr lang="zh-CN" altLang="zh-CN" sz="2000" dirty="0"/>
              <a:t>隔压</a:t>
            </a:r>
            <a:r>
              <a:rPr lang="zh-CN" altLang="zh-CN" sz="2000" dirty="0" smtClean="0"/>
              <a:t>站、水箱、</a:t>
            </a:r>
            <a:r>
              <a:rPr lang="zh-CN" altLang="zh-CN" sz="2000" dirty="0"/>
              <a:t>给水处理厂及污水处理厂中</a:t>
            </a:r>
            <a:r>
              <a:rPr lang="zh-CN" altLang="zh-CN" sz="2000" dirty="0" smtClean="0"/>
              <a:t>涉水、</a:t>
            </a:r>
            <a:r>
              <a:rPr lang="zh-CN" altLang="zh-CN" sz="2000" dirty="0"/>
              <a:t>涉</a:t>
            </a:r>
            <a:r>
              <a:rPr lang="zh-CN" altLang="zh-CN" sz="2000" dirty="0" smtClean="0"/>
              <a:t>泥处理、</a:t>
            </a:r>
            <a:r>
              <a:rPr lang="zh-CN" altLang="zh-CN" sz="2000" dirty="0"/>
              <a:t>配套的药剂</a:t>
            </a:r>
            <a:r>
              <a:rPr lang="zh-CN" altLang="zh-CN" sz="2000" dirty="0" smtClean="0"/>
              <a:t>制备、</a:t>
            </a:r>
            <a:r>
              <a:rPr lang="zh-CN" altLang="zh-CN" sz="2000" dirty="0"/>
              <a:t>药剂投加等特殊的建</a:t>
            </a:r>
            <a:r>
              <a:rPr lang="en-US" altLang="zh-CN" sz="2000" dirty="0"/>
              <a:t> </a:t>
            </a:r>
            <a:r>
              <a:rPr lang="en-US" altLang="zh-CN" sz="2000" dirty="0" smtClean="0"/>
              <a:t>(</a:t>
            </a:r>
            <a:r>
              <a:rPr lang="zh-CN" altLang="zh-CN" sz="2000" dirty="0"/>
              <a:t>构</a:t>
            </a:r>
            <a:r>
              <a:rPr lang="en-US" altLang="zh-CN" sz="2000" dirty="0"/>
              <a:t>) </a:t>
            </a:r>
            <a:r>
              <a:rPr lang="zh-CN" altLang="zh-CN" sz="2000" dirty="0" smtClean="0"/>
              <a:t>筑</a:t>
            </a:r>
            <a:r>
              <a:rPr lang="zh-CN" altLang="zh-CN" sz="2000" dirty="0"/>
              <a:t>物等；</a:t>
            </a:r>
          </a:p>
          <a:p>
            <a:r>
              <a:rPr lang="en-US" altLang="zh-CN" sz="2000" dirty="0"/>
              <a:t>3    </a:t>
            </a:r>
            <a:r>
              <a:rPr lang="zh-CN" altLang="zh-CN" sz="2000" dirty="0"/>
              <a:t>密闭空间</a:t>
            </a:r>
            <a:r>
              <a:rPr lang="zh-CN" altLang="zh-CN" sz="2000" dirty="0" smtClean="0"/>
              <a:t>：如炉膛、锅炉、烟道、</a:t>
            </a:r>
            <a:r>
              <a:rPr lang="zh-CN" altLang="zh-CN" sz="2000" dirty="0"/>
              <a:t>管道及</a:t>
            </a:r>
            <a:r>
              <a:rPr lang="zh-CN" altLang="zh-CN" sz="2000" dirty="0" smtClean="0"/>
              <a:t>设备、</a:t>
            </a:r>
            <a:r>
              <a:rPr lang="zh-CN" altLang="zh-CN" sz="2000" dirty="0"/>
              <a:t>储罐、 储</a:t>
            </a:r>
            <a:r>
              <a:rPr lang="zh-CN" altLang="zh-CN" sz="2000" dirty="0" smtClean="0"/>
              <a:t>槽、反应</a:t>
            </a:r>
            <a:r>
              <a:rPr lang="zh-CN" altLang="en-US" sz="2000" dirty="0" smtClean="0"/>
              <a:t>釜</a:t>
            </a:r>
            <a:r>
              <a:rPr lang="en-US" altLang="zh-CN" sz="2000" dirty="0" smtClean="0"/>
              <a:t>(</a:t>
            </a:r>
            <a:r>
              <a:rPr lang="zh-CN" altLang="zh-CN" sz="2000" dirty="0"/>
              <a:t>塔</a:t>
            </a:r>
            <a:r>
              <a:rPr lang="en-US" altLang="zh-CN" sz="2000" dirty="0" smtClean="0"/>
              <a:t>)</a:t>
            </a:r>
            <a:r>
              <a:rPr lang="zh-CN" altLang="zh-CN" sz="2000" dirty="0" smtClean="0"/>
              <a:t>、</a:t>
            </a:r>
            <a:r>
              <a:rPr lang="zh-CN" altLang="zh-CN" sz="2000" dirty="0"/>
              <a:t>压力容器等。</a:t>
            </a:r>
            <a:endParaRPr lang="zh-CN" altLang="en-US" sz="2000" dirty="0"/>
          </a:p>
        </p:txBody>
      </p:sp>
    </p:spTree>
    <p:extLst>
      <p:ext uri="{BB962C8B-B14F-4D97-AF65-F5344CB8AC3E}">
        <p14:creationId xmlns:p14="http://schemas.microsoft.com/office/powerpoint/2010/main" val="42008329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479376" y="404665"/>
            <a:ext cx="2160240" cy="576063"/>
          </a:xfrm>
        </p:spPr>
        <p:txBody>
          <a:bodyPr vert="horz" wrap="square" lIns="91440" tIns="45720" rIns="91440" bIns="45720" numCol="1" anchor="ctr" anchorCtr="0" compatLnSpc="1">
            <a:no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smtClean="0">
                <a:ln>
                  <a:noFill/>
                </a:ln>
                <a:solidFill>
                  <a:srgbClr val="0086C7"/>
                </a:solidFill>
                <a:effectLst/>
                <a:uLnTx/>
                <a:uFillTx/>
                <a:latin typeface="微软雅黑" panose="020B0503020204020204" pitchFamily="34" charset="-122"/>
                <a:ea typeface="微软雅黑" panose="020B0503020204020204" pitchFamily="34" charset="-122"/>
                <a:cs typeface="+mn-cs"/>
              </a:rPr>
              <a:t>基本规定</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14</a:t>
            </a:fld>
            <a:endParaRPr lang="en-US" altLang="zh-CN" sz="1400" dirty="0">
              <a:latin typeface="Arial Black" panose="020B0A04020102020204" pitchFamily="34" charset="0"/>
            </a:endParaRPr>
          </a:p>
        </p:txBody>
      </p:sp>
      <p:sp>
        <p:nvSpPr>
          <p:cNvPr id="7" name="文本框 2"/>
          <p:cNvSpPr txBox="1"/>
          <p:nvPr/>
        </p:nvSpPr>
        <p:spPr>
          <a:xfrm>
            <a:off x="841003" y="1052736"/>
            <a:ext cx="10367566" cy="4708981"/>
          </a:xfrm>
          <a:prstGeom prst="rect">
            <a:avLst/>
          </a:prstGeom>
          <a:noFill/>
        </p:spPr>
        <p:txBody>
          <a:bodyPr wrap="square" rtlCol="0">
            <a:spAutoFit/>
          </a:bodyPr>
          <a:lstStyle/>
          <a:p>
            <a:r>
              <a:rPr lang="zh-CN" altLang="en-US" sz="2000" dirty="0">
                <a:solidFill>
                  <a:srgbClr val="0070C0"/>
                </a:solidFill>
              </a:rPr>
              <a:t>条文说明</a:t>
            </a:r>
            <a:r>
              <a:rPr lang="zh-CN" altLang="en-US" sz="2000" dirty="0" smtClean="0">
                <a:solidFill>
                  <a:srgbClr val="0070C0"/>
                </a:solidFill>
              </a:rPr>
              <a:t>： </a:t>
            </a:r>
            <a:r>
              <a:rPr lang="en-US" altLang="zh-CN" sz="2000" dirty="0">
                <a:solidFill>
                  <a:srgbClr val="0070C0"/>
                </a:solidFill>
              </a:rPr>
              <a:t>3. 3. 1  </a:t>
            </a:r>
            <a:r>
              <a:rPr lang="en-US" altLang="zh-CN" sz="2000" dirty="0" smtClean="0">
                <a:solidFill>
                  <a:srgbClr val="0070C0"/>
                </a:solidFill>
              </a:rPr>
              <a:t> </a:t>
            </a:r>
            <a:r>
              <a:rPr lang="zh-CN" altLang="zh-CN" sz="2000" dirty="0" smtClean="0">
                <a:solidFill>
                  <a:srgbClr val="0070C0"/>
                </a:solidFill>
              </a:rPr>
              <a:t>市政</a:t>
            </a:r>
            <a:r>
              <a:rPr lang="zh-CN" altLang="zh-CN" sz="2000" dirty="0">
                <a:solidFill>
                  <a:srgbClr val="0070C0"/>
                </a:solidFill>
              </a:rPr>
              <a:t>基础设施作业符合以下条件的认定为有限空间作业</a:t>
            </a:r>
            <a:r>
              <a:rPr lang="en-US" altLang="zh-CN" sz="2000" dirty="0">
                <a:solidFill>
                  <a:srgbClr val="0070C0"/>
                </a:solidFill>
              </a:rPr>
              <a:t>: </a:t>
            </a:r>
            <a:r>
              <a:rPr lang="zh-CN" altLang="zh-CN" sz="2000" dirty="0">
                <a:solidFill>
                  <a:srgbClr val="0070C0"/>
                </a:solidFill>
              </a:rPr>
              <a:t>进出口受限 、通风</a:t>
            </a:r>
            <a:r>
              <a:rPr lang="zh-CN" altLang="zh-CN" sz="2000" dirty="0" smtClean="0">
                <a:solidFill>
                  <a:srgbClr val="0070C0"/>
                </a:solidFill>
              </a:rPr>
              <a:t>不良、</a:t>
            </a:r>
            <a:r>
              <a:rPr lang="zh-CN" altLang="zh-CN" sz="2000" dirty="0">
                <a:solidFill>
                  <a:srgbClr val="0070C0"/>
                </a:solidFill>
              </a:rPr>
              <a:t>可能存在</a:t>
            </a:r>
            <a:r>
              <a:rPr lang="zh-CN" altLang="zh-CN" sz="2000" dirty="0" smtClean="0">
                <a:solidFill>
                  <a:srgbClr val="0070C0"/>
                </a:solidFill>
              </a:rPr>
              <a:t>易燃易爆、</a:t>
            </a:r>
            <a:r>
              <a:rPr lang="zh-CN" altLang="zh-CN" sz="2000" dirty="0">
                <a:solidFill>
                  <a:srgbClr val="0070C0"/>
                </a:solidFill>
              </a:rPr>
              <a:t>有毒有害的危险</a:t>
            </a:r>
            <a:r>
              <a:rPr lang="zh-CN" altLang="zh-CN" sz="2000" dirty="0" smtClean="0">
                <a:solidFill>
                  <a:srgbClr val="0070C0"/>
                </a:solidFill>
              </a:rPr>
              <a:t>介质</a:t>
            </a:r>
            <a:r>
              <a:rPr lang="zh-CN" altLang="zh-CN" sz="2000" dirty="0">
                <a:solidFill>
                  <a:srgbClr val="0070C0"/>
                </a:solidFill>
              </a:rPr>
              <a:t>或</a:t>
            </a:r>
            <a:r>
              <a:rPr lang="zh-CN" altLang="zh-CN" sz="2000" dirty="0" smtClean="0">
                <a:solidFill>
                  <a:srgbClr val="0070C0"/>
                </a:solidFill>
              </a:rPr>
              <a:t>缺氧</a:t>
            </a:r>
            <a:r>
              <a:rPr lang="en-US" altLang="zh-CN" sz="2000" dirty="0" smtClean="0">
                <a:solidFill>
                  <a:srgbClr val="0070C0"/>
                </a:solidFill>
              </a:rPr>
              <a:t>, </a:t>
            </a:r>
            <a:r>
              <a:rPr lang="zh-CN" altLang="zh-CN" sz="2000" dirty="0">
                <a:solidFill>
                  <a:srgbClr val="0070C0"/>
                </a:solidFill>
              </a:rPr>
              <a:t>对进入人员的生命安全构成威胁的</a:t>
            </a:r>
            <a:r>
              <a:rPr lang="zh-CN" altLang="zh-CN" sz="2000" dirty="0" smtClean="0">
                <a:solidFill>
                  <a:srgbClr val="0070C0"/>
                </a:solidFill>
              </a:rPr>
              <a:t>封闭、</a:t>
            </a:r>
            <a:r>
              <a:rPr lang="zh-CN" altLang="zh-CN" sz="2000" dirty="0">
                <a:solidFill>
                  <a:srgbClr val="0070C0"/>
                </a:solidFill>
              </a:rPr>
              <a:t>半封闭</a:t>
            </a:r>
            <a:r>
              <a:rPr lang="zh-CN" altLang="zh-CN" sz="2000" dirty="0" smtClean="0">
                <a:solidFill>
                  <a:srgbClr val="0070C0"/>
                </a:solidFill>
              </a:rPr>
              <a:t>设施及场所</a:t>
            </a:r>
            <a:r>
              <a:rPr lang="en-US" altLang="zh-CN" sz="2000" dirty="0" smtClean="0">
                <a:solidFill>
                  <a:srgbClr val="0070C0"/>
                </a:solidFill>
              </a:rPr>
              <a:t>, </a:t>
            </a:r>
            <a:r>
              <a:rPr lang="zh-CN" altLang="zh-CN" sz="2000" dirty="0">
                <a:solidFill>
                  <a:srgbClr val="0070C0"/>
                </a:solidFill>
              </a:rPr>
              <a:t>符合以下物理条件</a:t>
            </a:r>
            <a:r>
              <a:rPr lang="zh-CN" altLang="zh-CN" sz="2000" dirty="0" smtClean="0">
                <a:solidFill>
                  <a:srgbClr val="0070C0"/>
                </a:solidFill>
              </a:rPr>
              <a:t>外</a:t>
            </a:r>
            <a:r>
              <a:rPr lang="en-US" altLang="zh-CN" sz="2000" dirty="0" smtClean="0">
                <a:solidFill>
                  <a:srgbClr val="0070C0"/>
                </a:solidFill>
              </a:rPr>
              <a:t>, </a:t>
            </a:r>
            <a:r>
              <a:rPr lang="zh-CN" altLang="zh-CN" sz="2000" dirty="0">
                <a:solidFill>
                  <a:srgbClr val="0070C0"/>
                </a:solidFill>
              </a:rPr>
              <a:t>且存在以下危险特征</a:t>
            </a:r>
            <a:r>
              <a:rPr lang="zh-CN" altLang="zh-CN" sz="2000" dirty="0" smtClean="0">
                <a:solidFill>
                  <a:srgbClr val="0070C0"/>
                </a:solidFill>
              </a:rPr>
              <a:t>之一的空间作业。</a:t>
            </a:r>
            <a:endParaRPr lang="zh-CN" altLang="zh-CN" sz="2000" dirty="0">
              <a:solidFill>
                <a:srgbClr val="0070C0"/>
              </a:solidFill>
            </a:endParaRPr>
          </a:p>
          <a:p>
            <a:r>
              <a:rPr lang="en-US" altLang="zh-CN" sz="2000" dirty="0" smtClean="0">
                <a:solidFill>
                  <a:srgbClr val="0070C0"/>
                </a:solidFill>
              </a:rPr>
              <a:t>    1    </a:t>
            </a:r>
            <a:r>
              <a:rPr lang="zh-CN" altLang="zh-CN" sz="2000" dirty="0">
                <a:solidFill>
                  <a:srgbClr val="0070C0"/>
                </a:solidFill>
              </a:rPr>
              <a:t>物理条件</a:t>
            </a:r>
            <a:r>
              <a:rPr lang="en-US" altLang="zh-CN" sz="2000" dirty="0">
                <a:solidFill>
                  <a:srgbClr val="0070C0"/>
                </a:solidFill>
              </a:rPr>
              <a:t>:</a:t>
            </a:r>
            <a:endParaRPr lang="zh-CN" altLang="zh-CN" sz="2000" dirty="0">
              <a:solidFill>
                <a:srgbClr val="0070C0"/>
              </a:solidFill>
            </a:endParaRPr>
          </a:p>
          <a:p>
            <a:r>
              <a:rPr lang="en-US" altLang="zh-CN" sz="2000" dirty="0">
                <a:solidFill>
                  <a:srgbClr val="0070C0"/>
                </a:solidFill>
              </a:rPr>
              <a:t>1) </a:t>
            </a:r>
            <a:r>
              <a:rPr lang="en-US" altLang="zh-CN" sz="2000" dirty="0" smtClean="0">
                <a:solidFill>
                  <a:srgbClr val="0070C0"/>
                </a:solidFill>
              </a:rPr>
              <a:t>  </a:t>
            </a:r>
            <a:r>
              <a:rPr lang="zh-CN" altLang="zh-CN" sz="2000" dirty="0">
                <a:solidFill>
                  <a:srgbClr val="0070C0"/>
                </a:solidFill>
              </a:rPr>
              <a:t>有足够的</a:t>
            </a:r>
            <a:r>
              <a:rPr lang="zh-CN" altLang="zh-CN" sz="2000" dirty="0" smtClean="0">
                <a:solidFill>
                  <a:srgbClr val="0070C0"/>
                </a:solidFill>
              </a:rPr>
              <a:t>空间</a:t>
            </a:r>
            <a:r>
              <a:rPr lang="en-US" altLang="zh-CN" sz="2000" dirty="0" smtClean="0">
                <a:solidFill>
                  <a:srgbClr val="0070C0"/>
                </a:solidFill>
              </a:rPr>
              <a:t>, </a:t>
            </a:r>
            <a:r>
              <a:rPr lang="zh-CN" altLang="zh-CN" sz="2000" dirty="0">
                <a:solidFill>
                  <a:srgbClr val="0070C0"/>
                </a:solidFill>
              </a:rPr>
              <a:t>让人员可以进入并进行指定作业空间</a:t>
            </a:r>
            <a:r>
              <a:rPr lang="zh-CN" altLang="zh-CN" sz="2000" dirty="0" smtClean="0">
                <a:solidFill>
                  <a:srgbClr val="0070C0"/>
                </a:solidFill>
              </a:rPr>
              <a:t>；</a:t>
            </a:r>
            <a:endParaRPr lang="zh-CN" altLang="zh-CN" sz="2000" dirty="0">
              <a:solidFill>
                <a:srgbClr val="0070C0"/>
              </a:solidFill>
            </a:endParaRPr>
          </a:p>
          <a:p>
            <a:r>
              <a:rPr lang="en-US" altLang="zh-CN" sz="2000" dirty="0">
                <a:solidFill>
                  <a:srgbClr val="0070C0"/>
                </a:solidFill>
              </a:rPr>
              <a:t>2) </a:t>
            </a:r>
            <a:r>
              <a:rPr lang="en-US" altLang="zh-CN" sz="2000" dirty="0" smtClean="0">
                <a:solidFill>
                  <a:srgbClr val="0070C0"/>
                </a:solidFill>
              </a:rPr>
              <a:t>  </a:t>
            </a:r>
            <a:r>
              <a:rPr lang="zh-CN" altLang="zh-CN" sz="2000" dirty="0">
                <a:solidFill>
                  <a:srgbClr val="0070C0"/>
                </a:solidFill>
              </a:rPr>
              <a:t>进入和撤离空间时受到</a:t>
            </a:r>
            <a:r>
              <a:rPr lang="zh-CN" altLang="zh-CN" sz="2000" dirty="0" smtClean="0">
                <a:solidFill>
                  <a:srgbClr val="0070C0"/>
                </a:solidFill>
              </a:rPr>
              <a:t>限制</a:t>
            </a:r>
            <a:r>
              <a:rPr lang="en-US" altLang="zh-CN" sz="2000" dirty="0" smtClean="0">
                <a:solidFill>
                  <a:srgbClr val="0070C0"/>
                </a:solidFill>
              </a:rPr>
              <a:t>, </a:t>
            </a:r>
            <a:r>
              <a:rPr lang="zh-CN" altLang="zh-CN" sz="2000" dirty="0">
                <a:solidFill>
                  <a:srgbClr val="0070C0"/>
                </a:solidFill>
              </a:rPr>
              <a:t>不能自如进出；</a:t>
            </a:r>
          </a:p>
          <a:p>
            <a:r>
              <a:rPr lang="en-US" altLang="zh-CN" sz="2000" dirty="0">
                <a:solidFill>
                  <a:srgbClr val="0070C0"/>
                </a:solidFill>
              </a:rPr>
              <a:t>3) </a:t>
            </a:r>
            <a:r>
              <a:rPr lang="en-US" altLang="zh-CN" sz="2000" dirty="0" smtClean="0">
                <a:solidFill>
                  <a:srgbClr val="0070C0"/>
                </a:solidFill>
              </a:rPr>
              <a:t>  </a:t>
            </a:r>
            <a:r>
              <a:rPr lang="zh-CN" altLang="zh-CN" sz="2000" dirty="0">
                <a:solidFill>
                  <a:srgbClr val="0070C0"/>
                </a:solidFill>
              </a:rPr>
              <a:t>人员长时间在不是用来长时间工作的场所内作业；</a:t>
            </a:r>
          </a:p>
          <a:p>
            <a:pPr marL="457200" indent="-457200">
              <a:buAutoNum type="arabicParenR" startAt="4"/>
            </a:pPr>
            <a:r>
              <a:rPr lang="zh-CN" altLang="zh-CN" sz="2000" dirty="0" smtClean="0">
                <a:solidFill>
                  <a:srgbClr val="0070C0"/>
                </a:solidFill>
              </a:rPr>
              <a:t>作业空间</a:t>
            </a:r>
            <a:r>
              <a:rPr lang="zh-CN" altLang="zh-CN" sz="2000" dirty="0">
                <a:solidFill>
                  <a:srgbClr val="0070C0"/>
                </a:solidFill>
              </a:rPr>
              <a:t>无法满足人员的作业</a:t>
            </a:r>
            <a:r>
              <a:rPr lang="zh-CN" altLang="zh-CN" sz="2000" dirty="0" smtClean="0">
                <a:solidFill>
                  <a:srgbClr val="0070C0"/>
                </a:solidFill>
              </a:rPr>
              <a:t>活动</a:t>
            </a:r>
            <a:r>
              <a:rPr lang="en-US" altLang="zh-CN" sz="2000" dirty="0" smtClean="0">
                <a:solidFill>
                  <a:srgbClr val="0070C0"/>
                </a:solidFill>
              </a:rPr>
              <a:t>, </a:t>
            </a:r>
            <a:r>
              <a:rPr lang="zh-CN" altLang="zh-CN" sz="2000" dirty="0">
                <a:solidFill>
                  <a:srgbClr val="0070C0"/>
                </a:solidFill>
              </a:rPr>
              <a:t>作业行为受到限制</a:t>
            </a:r>
            <a:r>
              <a:rPr lang="zh-CN" altLang="zh-CN" sz="2000" dirty="0" smtClean="0">
                <a:solidFill>
                  <a:srgbClr val="0070C0"/>
                </a:solidFill>
              </a:rPr>
              <a:t>。</a:t>
            </a:r>
            <a:endParaRPr lang="en-US" altLang="zh-CN" sz="2000" dirty="0" smtClean="0">
              <a:solidFill>
                <a:srgbClr val="0070C0"/>
              </a:solidFill>
            </a:endParaRPr>
          </a:p>
          <a:p>
            <a:r>
              <a:rPr lang="en-US" altLang="zh-CN" sz="2000" dirty="0" smtClean="0">
                <a:solidFill>
                  <a:srgbClr val="0070C0"/>
                </a:solidFill>
              </a:rPr>
              <a:t>    2    </a:t>
            </a:r>
            <a:r>
              <a:rPr lang="zh-CN" altLang="zh-CN" sz="2000" dirty="0">
                <a:solidFill>
                  <a:srgbClr val="0070C0"/>
                </a:solidFill>
              </a:rPr>
              <a:t>危险特征：</a:t>
            </a:r>
          </a:p>
          <a:p>
            <a:pPr marL="457200" indent="-457200">
              <a:buAutoNum type="arabicParenR"/>
            </a:pPr>
            <a:r>
              <a:rPr lang="zh-CN" altLang="zh-CN" sz="2000" dirty="0" smtClean="0">
                <a:solidFill>
                  <a:srgbClr val="0070C0"/>
                </a:solidFill>
              </a:rPr>
              <a:t>存在</a:t>
            </a:r>
            <a:r>
              <a:rPr lang="zh-CN" altLang="zh-CN" sz="2000" dirty="0">
                <a:solidFill>
                  <a:srgbClr val="0070C0"/>
                </a:solidFill>
              </a:rPr>
              <a:t>或可能产生有毒有害气体的场所或设备管线等</a:t>
            </a:r>
            <a:r>
              <a:rPr lang="zh-CN" altLang="zh-CN" sz="2000" dirty="0" smtClean="0">
                <a:solidFill>
                  <a:srgbClr val="0070C0"/>
                </a:solidFill>
              </a:rPr>
              <a:t>；</a:t>
            </a:r>
            <a:endParaRPr lang="en-US" altLang="zh-CN" sz="2000" dirty="0" smtClean="0">
              <a:solidFill>
                <a:srgbClr val="0070C0"/>
              </a:solidFill>
            </a:endParaRPr>
          </a:p>
          <a:p>
            <a:pPr marL="457200" indent="-457200">
              <a:buAutoNum type="arabicParenR"/>
            </a:pPr>
            <a:r>
              <a:rPr lang="zh-CN" altLang="zh-CN" sz="2000" dirty="0" smtClean="0">
                <a:solidFill>
                  <a:srgbClr val="0070C0"/>
                </a:solidFill>
              </a:rPr>
              <a:t>存在</a:t>
            </a:r>
            <a:r>
              <a:rPr lang="zh-CN" altLang="zh-CN" sz="2000" dirty="0">
                <a:solidFill>
                  <a:srgbClr val="0070C0"/>
                </a:solidFill>
              </a:rPr>
              <a:t>或可能产生掩埋作业人员的物料区域或场所等</a:t>
            </a:r>
            <a:r>
              <a:rPr lang="zh-CN" altLang="zh-CN" sz="2000" dirty="0" smtClean="0">
                <a:solidFill>
                  <a:srgbClr val="0070C0"/>
                </a:solidFill>
              </a:rPr>
              <a:t>；</a:t>
            </a:r>
            <a:endParaRPr lang="en-US" altLang="zh-CN" sz="2000" dirty="0" smtClean="0">
              <a:solidFill>
                <a:srgbClr val="0070C0"/>
              </a:solidFill>
            </a:endParaRPr>
          </a:p>
          <a:p>
            <a:pPr marL="457200" indent="-457200">
              <a:buAutoNum type="arabicParenR"/>
            </a:pPr>
            <a:r>
              <a:rPr lang="zh-CN" altLang="zh-CN" sz="2000" dirty="0" smtClean="0">
                <a:solidFill>
                  <a:srgbClr val="0070C0"/>
                </a:solidFill>
              </a:rPr>
              <a:t>内部</a:t>
            </a:r>
            <a:r>
              <a:rPr lang="zh-CN" altLang="zh-CN" sz="2000" dirty="0">
                <a:solidFill>
                  <a:srgbClr val="0070C0"/>
                </a:solidFill>
              </a:rPr>
              <a:t>结构可能将作业人员困在其中；</a:t>
            </a:r>
          </a:p>
          <a:p>
            <a:pPr marL="457200" indent="-457200">
              <a:buAutoNum type="arabicParenR" startAt="4"/>
            </a:pPr>
            <a:r>
              <a:rPr lang="zh-CN" altLang="zh-CN" sz="2000" dirty="0" smtClean="0">
                <a:solidFill>
                  <a:srgbClr val="0070C0"/>
                </a:solidFill>
              </a:rPr>
              <a:t>作业空间</a:t>
            </a:r>
            <a:r>
              <a:rPr lang="zh-CN" altLang="zh-CN" sz="2000" dirty="0">
                <a:solidFill>
                  <a:srgbClr val="0070C0"/>
                </a:solidFill>
              </a:rPr>
              <a:t>可能会造成空气流通不畅或缺氧的环境； </a:t>
            </a:r>
            <a:endParaRPr lang="en-US" altLang="zh-CN" sz="2000" dirty="0" smtClean="0">
              <a:solidFill>
                <a:srgbClr val="0070C0"/>
              </a:solidFill>
            </a:endParaRPr>
          </a:p>
          <a:p>
            <a:pPr marL="457200" indent="-457200">
              <a:buAutoNum type="arabicParenR" startAt="4"/>
            </a:pPr>
            <a:r>
              <a:rPr lang="zh-CN" altLang="zh-CN" sz="2000" dirty="0" smtClean="0">
                <a:solidFill>
                  <a:srgbClr val="0070C0"/>
                </a:solidFill>
              </a:rPr>
              <a:t>存在</a:t>
            </a:r>
            <a:r>
              <a:rPr lang="zh-CN" altLang="zh-CN" sz="2000" dirty="0">
                <a:solidFill>
                  <a:srgbClr val="0070C0"/>
                </a:solidFill>
              </a:rPr>
              <a:t>已识别出的</a:t>
            </a:r>
            <a:r>
              <a:rPr lang="zh-CN" altLang="zh-CN" sz="2000" dirty="0" smtClean="0">
                <a:solidFill>
                  <a:srgbClr val="0070C0"/>
                </a:solidFill>
              </a:rPr>
              <a:t>健康、</a:t>
            </a:r>
            <a:r>
              <a:rPr lang="zh-CN" altLang="zh-CN" sz="2000" dirty="0">
                <a:solidFill>
                  <a:srgbClr val="0070C0"/>
                </a:solidFill>
              </a:rPr>
              <a:t>安全风险。</a:t>
            </a:r>
          </a:p>
        </p:txBody>
      </p:sp>
    </p:spTree>
    <p:extLst>
      <p:ext uri="{BB962C8B-B14F-4D97-AF65-F5344CB8AC3E}">
        <p14:creationId xmlns:p14="http://schemas.microsoft.com/office/powerpoint/2010/main" val="10932233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551384" y="404664"/>
            <a:ext cx="2160240" cy="576063"/>
          </a:xfrm>
        </p:spPr>
        <p:txBody>
          <a:bodyPr vert="horz" wrap="square" lIns="91440" tIns="45720" rIns="91440" bIns="45720" numCol="1" anchor="ctr" anchorCtr="0" compatLnSpc="1">
            <a:no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smtClean="0">
                <a:ln>
                  <a:noFill/>
                </a:ln>
                <a:solidFill>
                  <a:srgbClr val="0086C7"/>
                </a:solidFill>
                <a:effectLst/>
                <a:uLnTx/>
                <a:uFillTx/>
                <a:latin typeface="微软雅黑" panose="020B0503020204020204" pitchFamily="34" charset="-122"/>
                <a:ea typeface="微软雅黑" panose="020B0503020204020204" pitchFamily="34" charset="-122"/>
                <a:cs typeface="+mn-cs"/>
              </a:rPr>
              <a:t>基本规定</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15</a:t>
            </a:fld>
            <a:endParaRPr lang="en-US" altLang="zh-CN" sz="1400" dirty="0">
              <a:latin typeface="Arial Black" panose="020B0A04020102020204" pitchFamily="34" charset="0"/>
            </a:endParaRPr>
          </a:p>
        </p:txBody>
      </p:sp>
      <p:sp>
        <p:nvSpPr>
          <p:cNvPr id="7" name="文本框 2"/>
          <p:cNvSpPr txBox="1"/>
          <p:nvPr/>
        </p:nvSpPr>
        <p:spPr>
          <a:xfrm>
            <a:off x="841003" y="1286758"/>
            <a:ext cx="10367566" cy="2862322"/>
          </a:xfrm>
          <a:prstGeom prst="rect">
            <a:avLst/>
          </a:prstGeom>
          <a:noFill/>
        </p:spPr>
        <p:txBody>
          <a:bodyPr wrap="square" rtlCol="0">
            <a:spAutoFit/>
          </a:bodyPr>
          <a:lstStyle/>
          <a:p>
            <a:r>
              <a:rPr lang="en-US" altLang="zh-CN" sz="2000" dirty="0"/>
              <a:t>3. 3. 2    </a:t>
            </a:r>
            <a:r>
              <a:rPr lang="zh-CN" altLang="zh-CN" sz="2000" dirty="0"/>
              <a:t>市政基础设施有限空间作业主要有</a:t>
            </a:r>
            <a:r>
              <a:rPr lang="zh-CN" altLang="zh-CN" sz="2000" dirty="0" smtClean="0"/>
              <a:t>清除、</a:t>
            </a:r>
            <a:r>
              <a:rPr lang="zh-CN" altLang="zh-CN" sz="2000" dirty="0"/>
              <a:t>清理</a:t>
            </a:r>
            <a:r>
              <a:rPr lang="zh-CN" altLang="zh-CN" sz="2000" dirty="0" smtClean="0"/>
              <a:t>作业</a:t>
            </a:r>
            <a:r>
              <a:rPr lang="zh-CN" altLang="en-US" sz="2000" dirty="0" smtClean="0"/>
              <a:t>，</a:t>
            </a:r>
            <a:r>
              <a:rPr lang="zh-CN" altLang="zh-CN" sz="2000" dirty="0" smtClean="0"/>
              <a:t>设备</a:t>
            </a:r>
            <a:r>
              <a:rPr lang="zh-CN" altLang="zh-CN" sz="2000" dirty="0"/>
              <a:t>设施的</a:t>
            </a:r>
            <a:r>
              <a:rPr lang="zh-CN" altLang="zh-CN" sz="2000" dirty="0" smtClean="0"/>
              <a:t>安装、调试、更换、维修、</a:t>
            </a:r>
            <a:r>
              <a:rPr lang="zh-CN" altLang="zh-CN" sz="2000" dirty="0"/>
              <a:t>涂</a:t>
            </a:r>
            <a:r>
              <a:rPr lang="zh-CN" altLang="zh-CN" sz="2000" dirty="0" smtClean="0"/>
              <a:t>装、防腐、防水、</a:t>
            </a:r>
            <a:r>
              <a:rPr lang="zh-CN" altLang="zh-CN" sz="2000" dirty="0"/>
              <a:t>焊接、 </a:t>
            </a:r>
            <a:r>
              <a:rPr lang="zh-CN" altLang="zh-CN" sz="2000" dirty="0" smtClean="0"/>
              <a:t>巡查、</a:t>
            </a:r>
            <a:r>
              <a:rPr lang="zh-CN" altLang="zh-CN" sz="2000" dirty="0"/>
              <a:t>检修作业等。</a:t>
            </a:r>
          </a:p>
          <a:p>
            <a:r>
              <a:rPr lang="en-US" altLang="zh-CN" sz="2000" dirty="0"/>
              <a:t>3. 3. 3    </a:t>
            </a:r>
            <a:r>
              <a:rPr lang="zh-CN" altLang="zh-CN" sz="2000" dirty="0"/>
              <a:t>按作业频次</a:t>
            </a:r>
            <a:r>
              <a:rPr lang="zh-CN" altLang="zh-CN" sz="2000" dirty="0" smtClean="0"/>
              <a:t>划分</a:t>
            </a:r>
            <a:r>
              <a:rPr lang="en-US" altLang="zh-CN" sz="2000" dirty="0" smtClean="0"/>
              <a:t>, </a:t>
            </a:r>
            <a:r>
              <a:rPr lang="zh-CN" altLang="zh-CN" sz="2000" dirty="0"/>
              <a:t>有限空间作业可分为经常性作业和</a:t>
            </a:r>
            <a:r>
              <a:rPr lang="zh-CN" altLang="zh-CN" sz="2000" dirty="0" smtClean="0"/>
              <a:t>偶发性</a:t>
            </a:r>
            <a:r>
              <a:rPr lang="zh-CN" altLang="zh-CN" sz="2000" dirty="0"/>
              <a:t>作业。</a:t>
            </a:r>
          </a:p>
          <a:p>
            <a:r>
              <a:rPr lang="en-US" altLang="zh-CN" sz="2000" dirty="0"/>
              <a:t>1    </a:t>
            </a:r>
            <a:r>
              <a:rPr lang="zh-CN" altLang="zh-CN" sz="2000" dirty="0"/>
              <a:t>经常性作业</a:t>
            </a:r>
            <a:r>
              <a:rPr lang="zh-CN" altLang="zh-CN" sz="2000" dirty="0" smtClean="0"/>
              <a:t>：有限</a:t>
            </a:r>
            <a:r>
              <a:rPr lang="zh-CN" altLang="zh-CN" sz="2000" dirty="0"/>
              <a:t>空间作业是单位的主要作业</a:t>
            </a:r>
            <a:r>
              <a:rPr lang="zh-CN" altLang="zh-CN" sz="2000" dirty="0" smtClean="0"/>
              <a:t>类型</a:t>
            </a:r>
            <a:r>
              <a:rPr lang="en-US" altLang="zh-CN" sz="2000" dirty="0" smtClean="0"/>
              <a:t>, </a:t>
            </a:r>
            <a:r>
              <a:rPr lang="zh-CN" altLang="zh-CN" sz="2000" dirty="0" smtClean="0"/>
              <a:t>作业</a:t>
            </a:r>
            <a:r>
              <a:rPr lang="zh-CN" altLang="zh-CN" sz="2000" dirty="0"/>
              <a:t>量</a:t>
            </a:r>
            <a:r>
              <a:rPr lang="zh-CN" altLang="zh-CN" sz="2000" dirty="0" smtClean="0"/>
              <a:t>大、</a:t>
            </a:r>
            <a:r>
              <a:rPr lang="zh-CN" altLang="zh-CN" sz="2000" dirty="0"/>
              <a:t>作业频次高；</a:t>
            </a:r>
          </a:p>
          <a:p>
            <a:r>
              <a:rPr lang="en-US" altLang="zh-CN" sz="2000" dirty="0"/>
              <a:t>2   </a:t>
            </a:r>
            <a:r>
              <a:rPr lang="zh-CN" altLang="zh-CN" sz="2000" dirty="0"/>
              <a:t>偶发性作业：有限空间作业仅是单位偶尔涉及的作业</a:t>
            </a:r>
            <a:r>
              <a:rPr lang="zh-CN" altLang="zh-CN" sz="2000" dirty="0" smtClean="0"/>
              <a:t>类型</a:t>
            </a:r>
            <a:r>
              <a:rPr lang="en-US" altLang="zh-CN" sz="2000" dirty="0" smtClean="0"/>
              <a:t>, </a:t>
            </a:r>
            <a:r>
              <a:rPr lang="zh-CN" altLang="zh-CN" sz="2000" dirty="0"/>
              <a:t>作业量</a:t>
            </a:r>
            <a:r>
              <a:rPr lang="zh-CN" altLang="zh-CN" sz="2000" dirty="0" smtClean="0"/>
              <a:t>小、</a:t>
            </a:r>
            <a:r>
              <a:rPr lang="zh-CN" altLang="zh-CN" sz="2000" dirty="0"/>
              <a:t>作业频次低。</a:t>
            </a:r>
          </a:p>
          <a:p>
            <a:r>
              <a:rPr lang="en-US" altLang="zh-CN" sz="2000" dirty="0"/>
              <a:t>3. 3. 4    </a:t>
            </a:r>
            <a:r>
              <a:rPr lang="zh-CN" altLang="zh-CN" sz="2000" dirty="0"/>
              <a:t>市政基础设施有限空间</a:t>
            </a:r>
            <a:r>
              <a:rPr lang="zh-CN" altLang="zh-CN" sz="2000" dirty="0" smtClean="0"/>
              <a:t>作业</a:t>
            </a:r>
            <a:r>
              <a:rPr lang="en-US" altLang="zh-CN" sz="2000" dirty="0" smtClean="0"/>
              <a:t>, </a:t>
            </a:r>
            <a:r>
              <a:rPr lang="zh-CN" altLang="zh-CN" sz="2000" dirty="0"/>
              <a:t>按作业主体</a:t>
            </a:r>
            <a:r>
              <a:rPr lang="zh-CN" altLang="zh-CN" sz="2000" dirty="0" smtClean="0"/>
              <a:t>划分</a:t>
            </a:r>
            <a:r>
              <a:rPr lang="en-US" altLang="zh-CN" sz="2000" dirty="0" smtClean="0"/>
              <a:t>, </a:t>
            </a:r>
            <a:r>
              <a:rPr lang="zh-CN" altLang="zh-CN" sz="2000" dirty="0"/>
              <a:t>有限</a:t>
            </a:r>
            <a:r>
              <a:rPr lang="zh-CN" altLang="zh-CN" sz="2000" dirty="0" smtClean="0"/>
              <a:t>空间</a:t>
            </a:r>
            <a:r>
              <a:rPr lang="zh-CN" altLang="zh-CN" sz="2000" dirty="0"/>
              <a:t>作业可分为自行作业和发包作业。</a:t>
            </a:r>
          </a:p>
          <a:p>
            <a:r>
              <a:rPr lang="en-US" altLang="zh-CN" sz="2000" dirty="0"/>
              <a:t>1    </a:t>
            </a:r>
            <a:r>
              <a:rPr lang="zh-CN" altLang="zh-CN" sz="2000" dirty="0"/>
              <a:t>自行作业：本单位人员实施的有限空间作业；</a:t>
            </a:r>
          </a:p>
          <a:p>
            <a:r>
              <a:rPr lang="en-US" altLang="zh-CN" sz="2000" dirty="0"/>
              <a:t>2    </a:t>
            </a:r>
            <a:r>
              <a:rPr lang="zh-CN" altLang="zh-CN" sz="2000" dirty="0"/>
              <a:t>发包作业</a:t>
            </a:r>
            <a:r>
              <a:rPr lang="zh-CN" altLang="zh-CN" sz="2000" dirty="0" smtClean="0"/>
              <a:t>：将</a:t>
            </a:r>
            <a:r>
              <a:rPr lang="zh-CN" altLang="zh-CN" sz="2000" dirty="0"/>
              <a:t>作业进行</a:t>
            </a:r>
            <a:r>
              <a:rPr lang="zh-CN" altLang="zh-CN" sz="2000" dirty="0" smtClean="0"/>
              <a:t>发包</a:t>
            </a:r>
            <a:r>
              <a:rPr lang="en-US" altLang="zh-CN" sz="2000" dirty="0" smtClean="0"/>
              <a:t>, </a:t>
            </a:r>
            <a:r>
              <a:rPr lang="zh-CN" altLang="zh-CN" sz="2000" dirty="0" smtClean="0"/>
              <a:t>由</a:t>
            </a:r>
            <a:r>
              <a:rPr lang="zh-CN" altLang="zh-CN" sz="2000" dirty="0"/>
              <a:t>承包单位实施的有限</a:t>
            </a:r>
            <a:r>
              <a:rPr lang="zh-CN" altLang="zh-CN" sz="2000" dirty="0" smtClean="0"/>
              <a:t>空间</a:t>
            </a:r>
            <a:r>
              <a:rPr lang="zh-CN" altLang="zh-CN" sz="2000" dirty="0"/>
              <a:t>作业。</a:t>
            </a:r>
          </a:p>
        </p:txBody>
      </p:sp>
    </p:spTree>
    <p:extLst>
      <p:ext uri="{BB962C8B-B14F-4D97-AF65-F5344CB8AC3E}">
        <p14:creationId xmlns:p14="http://schemas.microsoft.com/office/powerpoint/2010/main" val="742683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7155183" y="2626283"/>
            <a:ext cx="3837361" cy="166712"/>
          </a:xfrm>
          <a:prstGeom prst="rect">
            <a:avLst/>
          </a:prstGeom>
          <a:noFill/>
        </p:spPr>
        <p:txBody>
          <a:bodyPr wrap="square" lIns="0" tIns="0" rIns="0" bIns="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marR="0" lvl="0" indent="0" algn="just" defTabSz="913765" rtl="0" eaLnBrk="1" fontAlgn="auto" latinLnBrk="0" hangingPunct="1">
              <a:lnSpc>
                <a:spcPts val="1300"/>
              </a:lnSpc>
              <a:spcBef>
                <a:spcPts val="0"/>
              </a:spcBef>
              <a:spcAft>
                <a:spcPts val="0"/>
              </a:spcAft>
              <a:buClrTx/>
              <a:buSzTx/>
              <a:buFontTx/>
              <a:buNone/>
              <a:defRPr/>
            </a:pPr>
            <a:r>
              <a:rPr lang="zh-CN" altLang="en-US" sz="2400" b="1" kern="0" dirty="0" smtClean="0">
                <a:solidFill>
                  <a:srgbClr val="0070C0"/>
                </a:solidFill>
                <a:latin typeface="黑体" panose="02010609060101010101" pitchFamily="49" charset="-122"/>
                <a:ea typeface="黑体" panose="02010609060101010101" pitchFamily="49" charset="-122"/>
                <a:sym typeface="+mn-ea"/>
              </a:rPr>
              <a:t>      </a:t>
            </a:r>
            <a:r>
              <a:rPr lang="zh-CN" altLang="en-US" sz="3200" b="1" kern="0" dirty="0" smtClean="0">
                <a:solidFill>
                  <a:srgbClr val="0070C0"/>
                </a:solidFill>
                <a:latin typeface="黑体" panose="02010609060101010101" pitchFamily="49" charset="-122"/>
                <a:ea typeface="黑体" panose="02010609060101010101" pitchFamily="49" charset="-122"/>
                <a:sym typeface="+mn-ea"/>
              </a:rPr>
              <a:t>安全管理责任</a:t>
            </a:r>
            <a:endParaRPr kumimoji="0" lang="zh-CN" altLang="en-US" sz="3200" b="0" i="0" u="none" strike="noStrike" kern="1200" cap="none" spc="0" normalizeH="0" baseline="0" noProof="0" dirty="0">
              <a:ln>
                <a:noFill/>
              </a:ln>
              <a:solidFill>
                <a:prstClr val="black"/>
              </a:solidFill>
              <a:effectLst/>
              <a:uLnTx/>
              <a:uFillTx/>
            </a:endParaRPr>
          </a:p>
        </p:txBody>
      </p:sp>
      <p:sp>
        <p:nvSpPr>
          <p:cNvPr id="8" name="椭圆 7"/>
          <p:cNvSpPr/>
          <p:nvPr/>
        </p:nvSpPr>
        <p:spPr>
          <a:xfrm>
            <a:off x="7176667" y="2348880"/>
            <a:ext cx="575517" cy="505917"/>
          </a:xfrm>
          <a:prstGeom prst="ellipse">
            <a:avLst/>
          </a:prstGeom>
          <a:solidFill>
            <a:srgbClr val="0089C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4</a:t>
            </a:r>
            <a:endParaRPr kumimoji="0" lang="zh-CN" altLang="en-US"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cxnSp>
        <p:nvCxnSpPr>
          <p:cNvPr id="9" name="直接连接符 8"/>
          <p:cNvCxnSpPr/>
          <p:nvPr/>
        </p:nvCxnSpPr>
        <p:spPr>
          <a:xfrm>
            <a:off x="6839172" y="3068960"/>
            <a:ext cx="5305500" cy="0"/>
          </a:xfrm>
          <a:prstGeom prst="line">
            <a:avLst/>
          </a:prstGeom>
          <a:ln w="57150">
            <a:solidFill>
              <a:srgbClr val="FC9204"/>
            </a:solidFill>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052736"/>
            <a:ext cx="6552728" cy="4765621"/>
          </a:xfrm>
          <a:prstGeom prst="rect">
            <a:avLst/>
          </a:prstGeom>
        </p:spPr>
      </p:pic>
      <p:grpSp>
        <p:nvGrpSpPr>
          <p:cNvPr id="10" name="组合 3"/>
          <p:cNvGrpSpPr/>
          <p:nvPr/>
        </p:nvGrpSpPr>
        <p:grpSpPr>
          <a:xfrm>
            <a:off x="536260" y="364282"/>
            <a:ext cx="807212" cy="293399"/>
            <a:chOff x="465719" y="1295954"/>
            <a:chExt cx="1658494" cy="740511"/>
          </a:xfrm>
        </p:grpSpPr>
        <p:sp>
          <p:nvSpPr>
            <p:cNvPr id="11" name="Freeform 1"/>
            <p:cNvSpPr/>
            <p:nvPr/>
          </p:nvSpPr>
          <p:spPr>
            <a:xfrm rot="10800000">
              <a:off x="465719" y="1295954"/>
              <a:ext cx="1658494" cy="740511"/>
            </a:xfrm>
            <a:custGeom>
              <a:avLst/>
              <a:gdLst/>
              <a:ahLst/>
              <a:cxnLst>
                <a:cxn ang="0">
                  <a:pos x="2147483647" y="2147483647"/>
                </a:cxn>
                <a:cxn ang="0">
                  <a:pos x="2147483647" y="0"/>
                </a:cxn>
                <a:cxn ang="0">
                  <a:pos x="2147483647" y="0"/>
                </a:cxn>
                <a:cxn ang="0">
                  <a:pos x="0" y="2147483647"/>
                </a:cxn>
                <a:cxn ang="0">
                  <a:pos x="2147483647" y="2147483647"/>
                </a:cxn>
                <a:cxn ang="0">
                  <a:pos x="2147483647" y="2147483647"/>
                </a:cxn>
                <a:cxn ang="0">
                  <a:pos x="2147483647" y="2147483647"/>
                </a:cxn>
              </a:cxnLst>
              <a:rect l="0" t="0" r="0" b="0"/>
              <a:pathLst>
                <a:path w="7875" h="3594">
                  <a:moveTo>
                    <a:pt x="5874" y="1811"/>
                  </a:moveTo>
                  <a:lnTo>
                    <a:pt x="7874" y="0"/>
                  </a:lnTo>
                  <a:lnTo>
                    <a:pt x="1969" y="0"/>
                  </a:lnTo>
                  <a:lnTo>
                    <a:pt x="0" y="1811"/>
                  </a:lnTo>
                  <a:lnTo>
                    <a:pt x="1969" y="3593"/>
                  </a:lnTo>
                  <a:lnTo>
                    <a:pt x="7874" y="3593"/>
                  </a:lnTo>
                  <a:lnTo>
                    <a:pt x="5874" y="1811"/>
                  </a:lnTo>
                </a:path>
              </a:pathLst>
            </a:custGeom>
            <a:solidFill>
              <a:schemeClr val="accent1">
                <a:alpha val="100000"/>
              </a:schemeClr>
            </a:solidFill>
            <a:ln w="9525">
              <a:noFill/>
            </a:ln>
          </p:spPr>
          <p:txBody>
            <a:bodyPr/>
            <a:lstStyle/>
            <a:p>
              <a:endParaRPr lang="zh-CN" altLang="en-US"/>
            </a:p>
          </p:txBody>
        </p:sp>
        <p:sp>
          <p:nvSpPr>
            <p:cNvPr id="12" name="Freeform 41"/>
            <p:cNvSpPr>
              <a:spLocks noEditPoints="1"/>
            </p:cNvSpPr>
            <p:nvPr/>
          </p:nvSpPr>
          <p:spPr bwMode="auto">
            <a:xfrm>
              <a:off x="1089846" y="1431192"/>
              <a:ext cx="457577" cy="415609"/>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lstStyle/>
            <a:p>
              <a:pPr marL="0" marR="0" lvl="0" indent="0" algn="l" defTabSz="56642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Tree>
    <p:custDataLst>
      <p:tags r:id="rId1"/>
    </p:custDataLst>
    <p:extLst>
      <p:ext uri="{BB962C8B-B14F-4D97-AF65-F5344CB8AC3E}">
        <p14:creationId xmlns:p14="http://schemas.microsoft.com/office/powerpoint/2010/main" val="396867539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10"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par>
                                <p:cTn id="13" presetID="26"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80">
                                          <p:stCondLst>
                                            <p:cond delay="0"/>
                                          </p:stCondLst>
                                        </p:cTn>
                                        <p:tgtEl>
                                          <p:spTgt spid="8"/>
                                        </p:tgtEl>
                                      </p:cBhvr>
                                    </p:animEffect>
                                    <p:anim calcmode="lin" valueType="num">
                                      <p:cBhvr>
                                        <p:cTn id="16"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21" dur="26">
                                          <p:stCondLst>
                                            <p:cond delay="650"/>
                                          </p:stCondLst>
                                        </p:cTn>
                                        <p:tgtEl>
                                          <p:spTgt spid="8"/>
                                        </p:tgtEl>
                                      </p:cBhvr>
                                      <p:to x="100000" y="60000"/>
                                    </p:animScale>
                                    <p:animScale>
                                      <p:cBhvr>
                                        <p:cTn id="22" dur="166" decel="50000">
                                          <p:stCondLst>
                                            <p:cond delay="676"/>
                                          </p:stCondLst>
                                        </p:cTn>
                                        <p:tgtEl>
                                          <p:spTgt spid="8"/>
                                        </p:tgtEl>
                                      </p:cBhvr>
                                      <p:to x="100000" y="100000"/>
                                    </p:animScale>
                                    <p:animScale>
                                      <p:cBhvr>
                                        <p:cTn id="23" dur="26">
                                          <p:stCondLst>
                                            <p:cond delay="1312"/>
                                          </p:stCondLst>
                                        </p:cTn>
                                        <p:tgtEl>
                                          <p:spTgt spid="8"/>
                                        </p:tgtEl>
                                      </p:cBhvr>
                                      <p:to x="100000" y="80000"/>
                                    </p:animScale>
                                    <p:animScale>
                                      <p:cBhvr>
                                        <p:cTn id="24" dur="166" decel="50000">
                                          <p:stCondLst>
                                            <p:cond delay="1338"/>
                                          </p:stCondLst>
                                        </p:cTn>
                                        <p:tgtEl>
                                          <p:spTgt spid="8"/>
                                        </p:tgtEl>
                                      </p:cBhvr>
                                      <p:to x="100000" y="100000"/>
                                    </p:animScale>
                                    <p:animScale>
                                      <p:cBhvr>
                                        <p:cTn id="25" dur="26">
                                          <p:stCondLst>
                                            <p:cond delay="1642"/>
                                          </p:stCondLst>
                                        </p:cTn>
                                        <p:tgtEl>
                                          <p:spTgt spid="8"/>
                                        </p:tgtEl>
                                      </p:cBhvr>
                                      <p:to x="100000" y="90000"/>
                                    </p:animScale>
                                    <p:animScale>
                                      <p:cBhvr>
                                        <p:cTn id="26" dur="166" decel="50000">
                                          <p:stCondLst>
                                            <p:cond delay="1668"/>
                                          </p:stCondLst>
                                        </p:cTn>
                                        <p:tgtEl>
                                          <p:spTgt spid="8"/>
                                        </p:tgtEl>
                                      </p:cBhvr>
                                      <p:to x="100000" y="100000"/>
                                    </p:animScale>
                                    <p:animScale>
                                      <p:cBhvr>
                                        <p:cTn id="27" dur="26">
                                          <p:stCondLst>
                                            <p:cond delay="1808"/>
                                          </p:stCondLst>
                                        </p:cTn>
                                        <p:tgtEl>
                                          <p:spTgt spid="8"/>
                                        </p:tgtEl>
                                      </p:cBhvr>
                                      <p:to x="100000" y="95000"/>
                                    </p:animScale>
                                    <p:animScale>
                                      <p:cBhvr>
                                        <p:cTn id="28"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479376" y="404665"/>
            <a:ext cx="3024336" cy="576063"/>
          </a:xfrm>
        </p:spPr>
        <p:txBody>
          <a:bodyPr vert="horz" wrap="square" lIns="91440" tIns="45720" rIns="91440" bIns="45720" numCol="1" anchor="ctr" anchorCtr="0" compatLnSpc="1">
            <a:no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smtClean="0">
                <a:ln>
                  <a:noFill/>
                </a:ln>
                <a:solidFill>
                  <a:srgbClr val="0086C7"/>
                </a:solidFill>
                <a:effectLst/>
                <a:uLnTx/>
                <a:uFillTx/>
                <a:latin typeface="微软雅黑" panose="020B0503020204020204" pitchFamily="34" charset="-122"/>
                <a:ea typeface="微软雅黑" panose="020B0503020204020204" pitchFamily="34" charset="-122"/>
                <a:cs typeface="+mn-cs"/>
              </a:rPr>
              <a:t>安全管理责任</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17</a:t>
            </a:fld>
            <a:endParaRPr lang="en-US" altLang="zh-CN" sz="1400" dirty="0">
              <a:latin typeface="Arial Black" panose="020B0A04020102020204" pitchFamily="34" charset="0"/>
            </a:endParaRPr>
          </a:p>
        </p:txBody>
      </p:sp>
      <p:sp>
        <p:nvSpPr>
          <p:cNvPr id="7" name="文本框 2"/>
          <p:cNvSpPr txBox="1"/>
          <p:nvPr/>
        </p:nvSpPr>
        <p:spPr>
          <a:xfrm>
            <a:off x="767408" y="1240299"/>
            <a:ext cx="10441160" cy="4708981"/>
          </a:xfrm>
          <a:prstGeom prst="rect">
            <a:avLst/>
          </a:prstGeom>
          <a:noFill/>
        </p:spPr>
        <p:txBody>
          <a:bodyPr wrap="square" rtlCol="0">
            <a:spAutoFit/>
          </a:bodyPr>
          <a:lstStyle/>
          <a:p>
            <a:r>
              <a:rPr lang="en-US" altLang="zh-CN" sz="2000" b="1" dirty="0"/>
              <a:t>4. 1    </a:t>
            </a:r>
            <a:r>
              <a:rPr lang="zh-CN" altLang="zh-CN" sz="2000" b="1" dirty="0"/>
              <a:t>管理单位责任</a:t>
            </a:r>
          </a:p>
          <a:p>
            <a:r>
              <a:rPr lang="en-US" altLang="zh-CN" sz="2000" dirty="0"/>
              <a:t>4. 1. 1    </a:t>
            </a:r>
            <a:r>
              <a:rPr lang="zh-CN" altLang="zh-CN" sz="2000" dirty="0"/>
              <a:t>管理单位应将有限空间作业及安全管理纳入单位管理</a:t>
            </a:r>
            <a:r>
              <a:rPr lang="zh-CN" altLang="zh-CN" sz="2000" dirty="0" smtClean="0"/>
              <a:t>体系</a:t>
            </a:r>
            <a:r>
              <a:rPr lang="en-US" altLang="zh-CN" sz="2000" dirty="0" smtClean="0"/>
              <a:t>, </a:t>
            </a:r>
            <a:r>
              <a:rPr lang="zh-CN" altLang="zh-CN" sz="2000" dirty="0"/>
              <a:t>并配备专职安全管理人员 </a:t>
            </a:r>
            <a:r>
              <a:rPr lang="en-US" altLang="zh-CN" sz="2000" dirty="0" smtClean="0"/>
              <a:t>, </a:t>
            </a:r>
            <a:r>
              <a:rPr lang="zh-CN" altLang="zh-CN" sz="2000" dirty="0" smtClean="0"/>
              <a:t>负责</a:t>
            </a:r>
            <a:r>
              <a:rPr lang="zh-CN" altLang="zh-CN" sz="2000" dirty="0"/>
              <a:t>有限空间作业安全管理</a:t>
            </a:r>
            <a:r>
              <a:rPr lang="zh-CN" altLang="zh-CN" sz="2000" dirty="0" smtClean="0"/>
              <a:t>工作</a:t>
            </a:r>
            <a:r>
              <a:rPr lang="en-US" altLang="zh-CN" sz="2000" dirty="0" smtClean="0"/>
              <a:t>, </a:t>
            </a:r>
            <a:r>
              <a:rPr lang="zh-CN" altLang="zh-CN" sz="2000" dirty="0"/>
              <a:t>负责作业人员的培训</a:t>
            </a:r>
            <a:r>
              <a:rPr lang="zh-CN" altLang="zh-CN" sz="2000" dirty="0" smtClean="0"/>
              <a:t>考核</a:t>
            </a:r>
            <a:r>
              <a:rPr lang="en-US" altLang="zh-CN" sz="2000" dirty="0" smtClean="0"/>
              <a:t>, </a:t>
            </a:r>
            <a:r>
              <a:rPr lang="zh-CN" altLang="zh-CN" sz="2000" dirty="0"/>
              <a:t>考核合格后方可</a:t>
            </a:r>
            <a:r>
              <a:rPr lang="zh-CN" altLang="zh-CN" sz="2000" dirty="0" smtClean="0"/>
              <a:t>上岗。</a:t>
            </a:r>
            <a:endParaRPr lang="zh-CN" altLang="zh-CN" sz="2000" dirty="0"/>
          </a:p>
          <a:p>
            <a:r>
              <a:rPr lang="en-US" altLang="zh-CN" sz="2000" dirty="0"/>
              <a:t>4. 1. 2    </a:t>
            </a:r>
            <a:r>
              <a:rPr lang="zh-CN" altLang="zh-CN" sz="2000" dirty="0"/>
              <a:t>建立健全有限空间作业安全管理制度和安全操作规程 </a:t>
            </a:r>
            <a:r>
              <a:rPr lang="zh-CN" altLang="en-US" sz="2000" dirty="0" smtClean="0"/>
              <a:t>。</a:t>
            </a:r>
            <a:endParaRPr lang="en-US" altLang="zh-CN" sz="2000" dirty="0" smtClean="0"/>
          </a:p>
          <a:p>
            <a:r>
              <a:rPr lang="en-US" altLang="zh-CN" sz="2000" dirty="0" smtClean="0"/>
              <a:t>1    </a:t>
            </a:r>
            <a:r>
              <a:rPr lang="zh-CN" altLang="zh-CN" sz="2000" dirty="0"/>
              <a:t>安全管理制度主要包括安全责任</a:t>
            </a:r>
            <a:r>
              <a:rPr lang="zh-CN" altLang="zh-CN" sz="2000" dirty="0" smtClean="0"/>
              <a:t>制度、</a:t>
            </a:r>
            <a:r>
              <a:rPr lang="zh-CN" altLang="zh-CN" sz="2000" dirty="0"/>
              <a:t>作业审批制度、 作业场所安全管理</a:t>
            </a:r>
            <a:r>
              <a:rPr lang="zh-CN" altLang="zh-CN" sz="2000" dirty="0" smtClean="0"/>
              <a:t>制度、</a:t>
            </a:r>
            <a:r>
              <a:rPr lang="zh-CN" altLang="zh-CN" sz="2000" dirty="0"/>
              <a:t>相关从业人员安全教育培训</a:t>
            </a:r>
            <a:r>
              <a:rPr lang="zh-CN" altLang="zh-CN" sz="2000" dirty="0" smtClean="0"/>
              <a:t>制度、</a:t>
            </a:r>
            <a:r>
              <a:rPr lang="zh-CN" altLang="zh-CN" sz="2000" dirty="0" smtClean="0"/>
              <a:t>应急管理</a:t>
            </a:r>
            <a:r>
              <a:rPr lang="zh-CN" altLang="zh-CN" sz="2000" dirty="0"/>
              <a:t>制度等；</a:t>
            </a:r>
          </a:p>
          <a:p>
            <a:r>
              <a:rPr lang="en-US" altLang="zh-CN" sz="2000" dirty="0"/>
              <a:t>2    </a:t>
            </a:r>
            <a:r>
              <a:rPr lang="zh-CN" altLang="zh-CN" sz="2000" dirty="0"/>
              <a:t>管理制度和操作规程要符合相关法律</a:t>
            </a:r>
            <a:r>
              <a:rPr lang="zh-CN" altLang="zh-CN" sz="2000" dirty="0" smtClean="0"/>
              <a:t>法规、</a:t>
            </a:r>
            <a:r>
              <a:rPr lang="zh-CN" altLang="zh-CN" sz="2000" dirty="0"/>
              <a:t>规范和标准 </a:t>
            </a:r>
            <a:r>
              <a:rPr lang="zh-CN" altLang="zh-CN" sz="2000" dirty="0" smtClean="0"/>
              <a:t>要求</a:t>
            </a:r>
            <a:r>
              <a:rPr lang="en-US" altLang="zh-CN" sz="2000" dirty="0" smtClean="0"/>
              <a:t>, </a:t>
            </a:r>
            <a:r>
              <a:rPr lang="zh-CN" altLang="zh-CN" sz="2000" dirty="0"/>
              <a:t>并充分结合单位有限空间作业的特点和</a:t>
            </a:r>
            <a:r>
              <a:rPr lang="zh-CN" altLang="zh-CN" sz="2000" dirty="0" smtClean="0"/>
              <a:t>实际情况</a:t>
            </a:r>
            <a:r>
              <a:rPr lang="en-US" altLang="zh-CN" sz="2000" dirty="0" smtClean="0"/>
              <a:t>, </a:t>
            </a:r>
            <a:r>
              <a:rPr lang="zh-CN" altLang="zh-CN" sz="2000" dirty="0"/>
              <a:t>确保科 学性和可操作性；</a:t>
            </a:r>
          </a:p>
          <a:p>
            <a:r>
              <a:rPr lang="en-US" altLang="zh-CN" sz="2000" dirty="0"/>
              <a:t>3   </a:t>
            </a:r>
            <a:r>
              <a:rPr lang="zh-CN" altLang="zh-CN" sz="2000" dirty="0"/>
              <a:t>存在有限空间作业的单位应严格落实各项安全防控</a:t>
            </a:r>
            <a:r>
              <a:rPr lang="zh-CN" altLang="zh-CN" sz="2000" dirty="0" smtClean="0"/>
              <a:t>措施</a:t>
            </a:r>
            <a:r>
              <a:rPr lang="en-US" altLang="zh-CN" sz="2000" dirty="0" smtClean="0"/>
              <a:t>, </a:t>
            </a:r>
            <a:r>
              <a:rPr lang="zh-CN" altLang="zh-CN" sz="2000" dirty="0"/>
              <a:t>动态开展风险识别和隐患排</a:t>
            </a:r>
            <a:r>
              <a:rPr lang="zh-CN" altLang="zh-CN" sz="2000" dirty="0" smtClean="0"/>
              <a:t>查</a:t>
            </a:r>
            <a:r>
              <a:rPr lang="en-US" altLang="zh-CN" sz="2000" dirty="0" smtClean="0"/>
              <a:t>, </a:t>
            </a:r>
            <a:r>
              <a:rPr lang="zh-CN" altLang="zh-CN" sz="2000" dirty="0"/>
              <a:t>并消除安全</a:t>
            </a:r>
            <a:r>
              <a:rPr lang="zh-CN" altLang="zh-CN" sz="2000" dirty="0" smtClean="0"/>
              <a:t>隐患装详见《有限空 间作业安全风险管控及隐患排查表》</a:t>
            </a:r>
            <a:r>
              <a:rPr lang="en-US" altLang="zh-CN" sz="2000" dirty="0" smtClean="0"/>
              <a:t>(</a:t>
            </a:r>
            <a:r>
              <a:rPr lang="zh-CN" altLang="zh-CN" sz="2000" dirty="0"/>
              <a:t>附录 </a:t>
            </a:r>
            <a:r>
              <a:rPr lang="en-US" altLang="zh-CN" sz="2000" dirty="0"/>
              <a:t>C) </a:t>
            </a:r>
            <a:r>
              <a:rPr lang="zh-CN" altLang="zh-CN" sz="2000" dirty="0"/>
              <a:t>。</a:t>
            </a:r>
          </a:p>
          <a:p>
            <a:r>
              <a:rPr lang="en-US" altLang="zh-CN" sz="2000" dirty="0"/>
              <a:t>4. 1. 3    </a:t>
            </a:r>
            <a:r>
              <a:rPr lang="zh-CN" altLang="zh-CN" sz="2000" dirty="0"/>
              <a:t>开展相关人员有限空间作业安全专项</a:t>
            </a:r>
            <a:r>
              <a:rPr lang="zh-CN" altLang="zh-CN" sz="2000" dirty="0" smtClean="0"/>
              <a:t>培训。</a:t>
            </a:r>
            <a:endParaRPr lang="zh-CN" altLang="zh-CN" sz="2000" dirty="0"/>
          </a:p>
          <a:p>
            <a:r>
              <a:rPr lang="zh-CN" altLang="zh-CN" sz="2000" dirty="0"/>
              <a:t>应对有限空间作业管理</a:t>
            </a:r>
            <a:r>
              <a:rPr lang="zh-CN" altLang="zh-CN" sz="2000" dirty="0" smtClean="0"/>
              <a:t>负责人、</a:t>
            </a:r>
            <a:r>
              <a:rPr lang="zh-CN" altLang="zh-CN" sz="2000" dirty="0"/>
              <a:t>安全管理</a:t>
            </a:r>
            <a:r>
              <a:rPr lang="zh-CN" altLang="zh-CN" sz="2000" dirty="0" smtClean="0"/>
              <a:t>人员、</a:t>
            </a:r>
            <a:r>
              <a:rPr lang="zh-CN" altLang="zh-CN" sz="2000" dirty="0"/>
              <a:t>作业场所</a:t>
            </a:r>
            <a:r>
              <a:rPr lang="zh-CN" altLang="zh-CN" sz="2000" dirty="0" smtClean="0"/>
              <a:t>负责人、</a:t>
            </a:r>
            <a:r>
              <a:rPr lang="zh-CN" altLang="zh-CN" sz="2000" dirty="0"/>
              <a:t>监护</a:t>
            </a:r>
            <a:r>
              <a:rPr lang="zh-CN" altLang="zh-CN" sz="2000" dirty="0" smtClean="0"/>
              <a:t>人员、</a:t>
            </a:r>
            <a:r>
              <a:rPr lang="zh-CN" altLang="zh-CN" sz="2000" dirty="0"/>
              <a:t>检测</a:t>
            </a:r>
            <a:r>
              <a:rPr lang="zh-CN" altLang="zh-CN" sz="2000" dirty="0" smtClean="0"/>
              <a:t>人员、</a:t>
            </a:r>
            <a:r>
              <a:rPr lang="zh-CN" altLang="zh-CN" sz="2000" dirty="0"/>
              <a:t>操作</a:t>
            </a:r>
            <a:r>
              <a:rPr lang="zh-CN" altLang="zh-CN" sz="2000" dirty="0" smtClean="0"/>
              <a:t>人员、</a:t>
            </a:r>
            <a:r>
              <a:rPr lang="zh-CN" altLang="zh-CN" sz="2000" dirty="0"/>
              <a:t>应急救援人员进行</a:t>
            </a:r>
            <a:r>
              <a:rPr lang="zh-CN" altLang="zh-CN" sz="2000" dirty="0" smtClean="0"/>
              <a:t>专项安全培训装参加</a:t>
            </a:r>
            <a:r>
              <a:rPr lang="zh-CN" altLang="zh-CN" sz="2000" dirty="0"/>
              <a:t>培训的人员应在培训记录上签字</a:t>
            </a:r>
            <a:r>
              <a:rPr lang="zh-CN" altLang="zh-CN" sz="2000" dirty="0" smtClean="0"/>
              <a:t>确认</a:t>
            </a:r>
            <a:r>
              <a:rPr lang="en-US" altLang="zh-CN" sz="2000" dirty="0" smtClean="0"/>
              <a:t>, </a:t>
            </a:r>
            <a:r>
              <a:rPr lang="zh-CN" altLang="zh-CN" sz="2000" dirty="0"/>
              <a:t>管理单位 应妥善保存培训相关材料。</a:t>
            </a:r>
          </a:p>
          <a:p>
            <a:pPr eaLnBrk="0"/>
            <a:endParaRPr lang="en-US" altLang="zh-CN" sz="2000" dirty="0" smtClean="0"/>
          </a:p>
        </p:txBody>
      </p:sp>
    </p:spTree>
    <p:extLst>
      <p:ext uri="{BB962C8B-B14F-4D97-AF65-F5344CB8AC3E}">
        <p14:creationId xmlns:p14="http://schemas.microsoft.com/office/powerpoint/2010/main" val="27819321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767408" y="404665"/>
            <a:ext cx="2736304" cy="576063"/>
          </a:xfrm>
        </p:spPr>
        <p:txBody>
          <a:bodyPr vert="horz" wrap="square" lIns="91440" tIns="45720" rIns="91440" bIns="45720" numCol="1" anchor="ctr" anchorCtr="0" compatLnSpc="1">
            <a:noAutofit/>
          </a:bodyPr>
          <a:lstStyle/>
          <a:p>
            <a:pPr lvl="0">
              <a:defRPr/>
            </a:pPr>
            <a:r>
              <a:rPr lang="zh-CN" altLang="en-US" sz="3200" b="1" dirty="0">
                <a:solidFill>
                  <a:srgbClr val="0086C7"/>
                </a:solidFill>
                <a:latin typeface="微软雅黑" pitchFamily="34" charset="-122"/>
                <a:ea typeface="微软雅黑" pitchFamily="34" charset="-122"/>
              </a:rPr>
              <a:t>安全管理责任</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18</a:t>
            </a:fld>
            <a:endParaRPr lang="en-US" altLang="zh-CN" sz="1400" dirty="0">
              <a:latin typeface="Arial Black" panose="020B0A04020102020204" pitchFamily="34" charset="0"/>
            </a:endParaRPr>
          </a:p>
        </p:txBody>
      </p:sp>
      <p:sp>
        <p:nvSpPr>
          <p:cNvPr id="7" name="文本框 2"/>
          <p:cNvSpPr txBox="1"/>
          <p:nvPr/>
        </p:nvSpPr>
        <p:spPr>
          <a:xfrm>
            <a:off x="841002" y="1351796"/>
            <a:ext cx="10295558" cy="4093428"/>
          </a:xfrm>
          <a:prstGeom prst="rect">
            <a:avLst/>
          </a:prstGeom>
          <a:noFill/>
        </p:spPr>
        <p:txBody>
          <a:bodyPr wrap="square" rtlCol="0">
            <a:spAutoFit/>
          </a:bodyPr>
          <a:lstStyle/>
          <a:p>
            <a:r>
              <a:rPr lang="en-US" altLang="zh-CN" sz="2000" dirty="0"/>
              <a:t>4. 1. 4    </a:t>
            </a:r>
            <a:r>
              <a:rPr lang="zh-CN" altLang="zh-CN" sz="2000" dirty="0"/>
              <a:t>配置有限空间作业安全防护设备设施 。</a:t>
            </a:r>
          </a:p>
          <a:p>
            <a:r>
              <a:rPr lang="zh-CN" altLang="zh-CN" sz="2000" dirty="0"/>
              <a:t>为确保有限空间作业安全 </a:t>
            </a:r>
            <a:r>
              <a:rPr lang="en-US" altLang="zh-CN" sz="2000" dirty="0"/>
              <a:t>, </a:t>
            </a:r>
            <a:r>
              <a:rPr lang="zh-CN" altLang="zh-CN" sz="2000" dirty="0"/>
              <a:t>作业单位应根据有限空间作业</a:t>
            </a:r>
            <a:r>
              <a:rPr lang="zh-CN" altLang="zh-CN" sz="2000" dirty="0" smtClean="0"/>
              <a:t>环</a:t>
            </a:r>
            <a:r>
              <a:rPr lang="zh-CN" altLang="zh-CN" sz="2000" dirty="0"/>
              <a:t>境和作业</a:t>
            </a:r>
            <a:r>
              <a:rPr lang="zh-CN" altLang="zh-CN" sz="2000" dirty="0" smtClean="0"/>
              <a:t>内容</a:t>
            </a:r>
            <a:r>
              <a:rPr lang="en-US" altLang="zh-CN" sz="2000" dirty="0" smtClean="0"/>
              <a:t>, </a:t>
            </a:r>
            <a:r>
              <a:rPr lang="zh-CN" altLang="zh-CN" sz="2000" dirty="0"/>
              <a:t>配备气体检测</a:t>
            </a:r>
            <a:r>
              <a:rPr lang="zh-CN" altLang="zh-CN" sz="2000" dirty="0" smtClean="0"/>
              <a:t>设备、</a:t>
            </a:r>
            <a:r>
              <a:rPr lang="zh-CN" altLang="zh-CN" sz="2000" dirty="0"/>
              <a:t>呼吸防护</a:t>
            </a:r>
            <a:r>
              <a:rPr lang="zh-CN" altLang="zh-CN" sz="2000" dirty="0" smtClean="0"/>
              <a:t>用品、</a:t>
            </a:r>
            <a:r>
              <a:rPr lang="zh-CN" altLang="zh-CN" sz="2000" dirty="0"/>
              <a:t>坠落防护用 </a:t>
            </a:r>
            <a:r>
              <a:rPr lang="zh-CN" altLang="zh-CN" sz="2000" dirty="0" smtClean="0"/>
              <a:t>品、</a:t>
            </a:r>
            <a:r>
              <a:rPr lang="zh-CN" altLang="zh-CN" sz="2000" dirty="0"/>
              <a:t>其他个体防护用品和通风</a:t>
            </a:r>
            <a:r>
              <a:rPr lang="zh-CN" altLang="zh-CN" sz="2000" dirty="0" smtClean="0"/>
              <a:t>设备、照明设备、</a:t>
            </a:r>
            <a:r>
              <a:rPr lang="zh-CN" altLang="zh-CN" sz="2000" dirty="0"/>
              <a:t>通讯设备以及</a:t>
            </a:r>
            <a:r>
              <a:rPr lang="zh-CN" altLang="zh-CN" sz="2000" dirty="0" smtClean="0"/>
              <a:t>应急</a:t>
            </a:r>
            <a:r>
              <a:rPr lang="zh-CN" altLang="zh-CN" sz="2000" dirty="0"/>
              <a:t>救援装备</a:t>
            </a:r>
            <a:r>
              <a:rPr lang="zh-CN" altLang="zh-CN" sz="2000" dirty="0" smtClean="0"/>
              <a:t>等。</a:t>
            </a:r>
            <a:r>
              <a:rPr lang="zh-CN" altLang="zh-CN" sz="2000" dirty="0"/>
              <a:t>作业单位应加强设备设施的管理和维护</a:t>
            </a:r>
            <a:r>
              <a:rPr lang="zh-CN" altLang="zh-CN" sz="2000" dirty="0" smtClean="0"/>
              <a:t>保养</a:t>
            </a:r>
            <a:r>
              <a:rPr lang="en-US" altLang="zh-CN" sz="2000" dirty="0" smtClean="0"/>
              <a:t>, </a:t>
            </a:r>
            <a:r>
              <a:rPr lang="zh-CN" altLang="zh-CN" sz="2000" dirty="0" smtClean="0"/>
              <a:t>并指定</a:t>
            </a:r>
            <a:r>
              <a:rPr lang="zh-CN" altLang="zh-CN" sz="2000" dirty="0"/>
              <a:t>专人建立设备台</a:t>
            </a:r>
            <a:r>
              <a:rPr lang="zh-CN" altLang="zh-CN" sz="2000" dirty="0" smtClean="0"/>
              <a:t>账</a:t>
            </a:r>
            <a:r>
              <a:rPr lang="en-US" altLang="zh-CN" sz="2000" dirty="0" smtClean="0"/>
              <a:t>, </a:t>
            </a:r>
            <a:r>
              <a:rPr lang="zh-CN" altLang="zh-CN" sz="2000" dirty="0"/>
              <a:t>负责</a:t>
            </a:r>
            <a:r>
              <a:rPr lang="zh-CN" altLang="zh-CN" sz="2000" dirty="0" smtClean="0"/>
              <a:t>维护、</a:t>
            </a:r>
            <a:r>
              <a:rPr lang="zh-CN" altLang="zh-CN" sz="2000" dirty="0"/>
              <a:t>保养和</a:t>
            </a:r>
            <a:r>
              <a:rPr lang="zh-CN" altLang="zh-CN" sz="2000" dirty="0" smtClean="0"/>
              <a:t>定期检验、</a:t>
            </a:r>
            <a:r>
              <a:rPr lang="zh-CN" altLang="zh-CN" sz="2000" dirty="0"/>
              <a:t>鉴定和</a:t>
            </a:r>
            <a:r>
              <a:rPr lang="zh-CN" altLang="zh-CN" sz="2000" dirty="0" smtClean="0"/>
              <a:t>校准</a:t>
            </a:r>
            <a:r>
              <a:rPr lang="zh-CN" altLang="zh-CN" sz="2000" dirty="0"/>
              <a:t>等</a:t>
            </a:r>
            <a:r>
              <a:rPr lang="zh-CN" altLang="zh-CN" sz="2000" dirty="0" smtClean="0"/>
              <a:t>工作</a:t>
            </a:r>
            <a:r>
              <a:rPr lang="en-US" altLang="zh-CN" sz="2000" dirty="0" smtClean="0"/>
              <a:t>, </a:t>
            </a:r>
            <a:r>
              <a:rPr lang="zh-CN" altLang="zh-CN" sz="2000" dirty="0"/>
              <a:t>确保处于完好</a:t>
            </a:r>
            <a:r>
              <a:rPr lang="zh-CN" altLang="zh-CN" sz="2000" dirty="0" smtClean="0"/>
              <a:t>状态</a:t>
            </a:r>
            <a:r>
              <a:rPr lang="en-US" altLang="zh-CN" sz="2000" dirty="0" smtClean="0"/>
              <a:t>, </a:t>
            </a:r>
            <a:r>
              <a:rPr lang="zh-CN" altLang="zh-CN" sz="2000" dirty="0"/>
              <a:t>发现设备设施影响安全使用</a:t>
            </a:r>
            <a:r>
              <a:rPr lang="zh-CN" altLang="zh-CN" sz="2000" dirty="0" smtClean="0"/>
              <a:t>时</a:t>
            </a:r>
            <a:r>
              <a:rPr lang="en-US" altLang="zh-CN" sz="2000" dirty="0" smtClean="0"/>
              <a:t>, </a:t>
            </a:r>
            <a:r>
              <a:rPr lang="zh-CN" altLang="zh-CN" sz="2000" dirty="0"/>
              <a:t>应及时修复或更换。</a:t>
            </a:r>
          </a:p>
          <a:p>
            <a:r>
              <a:rPr lang="en-US" altLang="zh-CN" sz="2000" dirty="0"/>
              <a:t>4. 1. 5    </a:t>
            </a:r>
            <a:r>
              <a:rPr lang="zh-CN" altLang="zh-CN" sz="2000" dirty="0"/>
              <a:t>制定应急救援预案并定期演练。</a:t>
            </a:r>
          </a:p>
          <a:p>
            <a:r>
              <a:rPr lang="zh-CN" altLang="zh-CN" sz="2000" dirty="0"/>
              <a:t>根据有限空间作业的</a:t>
            </a:r>
            <a:r>
              <a:rPr lang="zh-CN" altLang="zh-CN" sz="2000" dirty="0" smtClean="0"/>
              <a:t>特点</a:t>
            </a:r>
            <a:r>
              <a:rPr lang="en-US" altLang="zh-CN" sz="2000" dirty="0" smtClean="0"/>
              <a:t>, </a:t>
            </a:r>
            <a:r>
              <a:rPr lang="zh-CN" altLang="zh-CN" sz="2000" dirty="0"/>
              <a:t>辨识可能存在的安全</a:t>
            </a:r>
            <a:r>
              <a:rPr lang="zh-CN" altLang="zh-CN" sz="2000" dirty="0" smtClean="0"/>
              <a:t>风险</a:t>
            </a:r>
            <a:r>
              <a:rPr lang="en-US" altLang="zh-CN" sz="2000" dirty="0" smtClean="0"/>
              <a:t>,  </a:t>
            </a:r>
            <a:r>
              <a:rPr lang="zh-CN" altLang="zh-CN" sz="2000" dirty="0" smtClean="0"/>
              <a:t>明确救援</a:t>
            </a:r>
            <a:r>
              <a:rPr lang="zh-CN" altLang="zh-CN" sz="2000" dirty="0"/>
              <a:t>工作分工及</a:t>
            </a:r>
            <a:r>
              <a:rPr lang="zh-CN" altLang="zh-CN" sz="2000" dirty="0" smtClean="0"/>
              <a:t>职责、</a:t>
            </a:r>
            <a:r>
              <a:rPr lang="zh-CN" altLang="zh-CN" sz="2000" dirty="0"/>
              <a:t>现场处置程序</a:t>
            </a:r>
            <a:r>
              <a:rPr lang="zh-CN" altLang="zh-CN" sz="2000" dirty="0" smtClean="0"/>
              <a:t>等</a:t>
            </a:r>
            <a:r>
              <a:rPr lang="en-US" altLang="zh-CN" sz="2000" dirty="0" smtClean="0"/>
              <a:t>, </a:t>
            </a:r>
            <a:r>
              <a:rPr lang="zh-CN" altLang="zh-CN" sz="2000" dirty="0" smtClean="0"/>
              <a:t>按照《生产安全事故应急预案管理办法》应急</a:t>
            </a:r>
            <a:r>
              <a:rPr lang="zh-CN" altLang="zh-CN" sz="2000" dirty="0"/>
              <a:t>管理部令第</a:t>
            </a:r>
            <a:r>
              <a:rPr lang="en-US" altLang="zh-CN" sz="2000" dirty="0" smtClean="0"/>
              <a:t>2</a:t>
            </a:r>
            <a:r>
              <a:rPr lang="zh-CN" altLang="zh-CN" sz="2000" dirty="0" smtClean="0"/>
              <a:t>号和《</a:t>
            </a:r>
            <a:r>
              <a:rPr lang="zh-CN" altLang="zh-CN" sz="2000" dirty="0"/>
              <a:t>生产经营单位生产安</a:t>
            </a:r>
            <a:r>
              <a:rPr lang="en-US" altLang="zh-CN" sz="2000" dirty="0"/>
              <a:t>  </a:t>
            </a:r>
            <a:r>
              <a:rPr lang="zh-CN" altLang="zh-CN" sz="2000" dirty="0"/>
              <a:t>全事故应急预案编制导则》 </a:t>
            </a:r>
            <a:r>
              <a:rPr lang="en-US" altLang="zh-CN" sz="2000" dirty="0"/>
              <a:t>GB/T29639 </a:t>
            </a:r>
            <a:r>
              <a:rPr lang="zh-CN" altLang="zh-CN" sz="2000" dirty="0"/>
              <a:t>的</a:t>
            </a:r>
            <a:r>
              <a:rPr lang="zh-CN" altLang="zh-CN" sz="2000" dirty="0" smtClean="0"/>
              <a:t>规定</a:t>
            </a:r>
            <a:r>
              <a:rPr lang="en-US" altLang="zh-CN" sz="2000" dirty="0" smtClean="0"/>
              <a:t>, </a:t>
            </a:r>
            <a:r>
              <a:rPr lang="zh-CN" altLang="zh-CN" sz="2000" dirty="0"/>
              <a:t>制定科学合理</a:t>
            </a:r>
            <a:r>
              <a:rPr lang="zh-CN" altLang="zh-CN" sz="2000" dirty="0" smtClean="0"/>
              <a:t>、可行、</a:t>
            </a:r>
            <a:r>
              <a:rPr lang="zh-CN" altLang="zh-CN" sz="2000" dirty="0"/>
              <a:t>有效的有限空间作业安全事故专项应急预案或现场处置</a:t>
            </a:r>
            <a:r>
              <a:rPr lang="zh-CN" altLang="zh-CN" sz="2000" dirty="0" smtClean="0"/>
              <a:t>方案</a:t>
            </a:r>
            <a:r>
              <a:rPr lang="en-US" altLang="zh-CN" sz="2000" dirty="0" smtClean="0"/>
              <a:t>, </a:t>
            </a:r>
            <a:r>
              <a:rPr lang="zh-CN" altLang="zh-CN" sz="2000" dirty="0"/>
              <a:t>定期组织</a:t>
            </a:r>
            <a:r>
              <a:rPr lang="zh-CN" altLang="zh-CN" sz="2000" dirty="0" smtClean="0"/>
              <a:t>培训</a:t>
            </a:r>
            <a:r>
              <a:rPr lang="en-US" altLang="zh-CN" sz="2000" dirty="0" smtClean="0"/>
              <a:t>, </a:t>
            </a:r>
            <a:r>
              <a:rPr lang="zh-CN" altLang="zh-CN" sz="2000" dirty="0"/>
              <a:t>确保有限空间作业场所</a:t>
            </a:r>
            <a:r>
              <a:rPr lang="zh-CN" altLang="zh-CN" sz="2000" dirty="0" smtClean="0"/>
              <a:t>负责人、</a:t>
            </a:r>
            <a:r>
              <a:rPr lang="zh-CN" altLang="zh-CN" sz="2000" dirty="0"/>
              <a:t>监护人员</a:t>
            </a:r>
            <a:r>
              <a:rPr lang="zh-CN" altLang="zh-CN" sz="2000" dirty="0" smtClean="0"/>
              <a:t>、作业</a:t>
            </a:r>
            <a:r>
              <a:rPr lang="zh-CN" altLang="zh-CN" sz="2000" dirty="0"/>
              <a:t>人员以及应急救援人员掌握应急预案内容。</a:t>
            </a:r>
          </a:p>
          <a:p>
            <a:endParaRPr lang="zh-CN" altLang="zh-CN" sz="2000" dirty="0"/>
          </a:p>
        </p:txBody>
      </p:sp>
    </p:spTree>
    <p:extLst>
      <p:ext uri="{BB962C8B-B14F-4D97-AF65-F5344CB8AC3E}">
        <p14:creationId xmlns:p14="http://schemas.microsoft.com/office/powerpoint/2010/main" val="27819321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695400" y="404664"/>
            <a:ext cx="2808312" cy="576063"/>
          </a:xfrm>
        </p:spPr>
        <p:txBody>
          <a:bodyPr vert="horz" wrap="square" lIns="91440" tIns="45720" rIns="91440" bIns="45720" numCol="1" anchor="ctr" anchorCtr="0" compatLnSpc="1">
            <a:noAutofit/>
          </a:bodyPr>
          <a:lstStyle/>
          <a:p>
            <a:pPr lvl="0">
              <a:defRPr/>
            </a:pPr>
            <a:r>
              <a:rPr lang="zh-CN" altLang="en-US" sz="3200" b="1" dirty="0">
                <a:solidFill>
                  <a:srgbClr val="0086C7"/>
                </a:solidFill>
                <a:latin typeface="微软雅黑" pitchFamily="34" charset="-122"/>
                <a:ea typeface="微软雅黑" pitchFamily="34" charset="-122"/>
              </a:rPr>
              <a:t>安全管理责任</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19</a:t>
            </a:fld>
            <a:endParaRPr lang="en-US" altLang="zh-CN" sz="1400" dirty="0">
              <a:latin typeface="Arial Black" panose="020B0A04020102020204" pitchFamily="34" charset="0"/>
            </a:endParaRPr>
          </a:p>
        </p:txBody>
      </p:sp>
      <p:sp>
        <p:nvSpPr>
          <p:cNvPr id="7" name="文本框 2"/>
          <p:cNvSpPr txBox="1"/>
          <p:nvPr/>
        </p:nvSpPr>
        <p:spPr>
          <a:xfrm>
            <a:off x="841002" y="1260043"/>
            <a:ext cx="10295558" cy="4401205"/>
          </a:xfrm>
          <a:prstGeom prst="rect">
            <a:avLst/>
          </a:prstGeom>
          <a:noFill/>
        </p:spPr>
        <p:txBody>
          <a:bodyPr wrap="square" rtlCol="0">
            <a:spAutoFit/>
          </a:bodyPr>
          <a:lstStyle/>
          <a:p>
            <a:r>
              <a:rPr lang="en-US" altLang="zh-CN" sz="2000" dirty="0"/>
              <a:t>4. 1. 6    </a:t>
            </a:r>
            <a:r>
              <a:rPr lang="zh-CN" altLang="zh-CN" sz="2000" dirty="0"/>
              <a:t>加强有限空间作业发包管理。</a:t>
            </a:r>
          </a:p>
          <a:p>
            <a:r>
              <a:rPr lang="en-US" altLang="zh-CN" sz="2000" dirty="0"/>
              <a:t>1    </a:t>
            </a:r>
            <a:r>
              <a:rPr lang="zh-CN" altLang="zh-CN" sz="2000" dirty="0"/>
              <a:t>将有限空间作业发包</a:t>
            </a:r>
            <a:r>
              <a:rPr lang="zh-CN" altLang="zh-CN" sz="2000" dirty="0" smtClean="0"/>
              <a:t>的</a:t>
            </a:r>
            <a:r>
              <a:rPr lang="en-US" altLang="zh-CN" sz="2000" dirty="0" smtClean="0"/>
              <a:t>,  </a:t>
            </a:r>
            <a:r>
              <a:rPr lang="zh-CN" altLang="zh-CN" sz="2000" dirty="0"/>
              <a:t>承包单位应具备相应的</a:t>
            </a:r>
            <a:r>
              <a:rPr lang="zh-CN" altLang="zh-CN" sz="2000" dirty="0" smtClean="0"/>
              <a:t>安全生产条件</a:t>
            </a:r>
            <a:r>
              <a:rPr lang="en-US" altLang="zh-CN" sz="2000" dirty="0" smtClean="0"/>
              <a:t>,  </a:t>
            </a:r>
            <a:r>
              <a:rPr lang="zh-CN" altLang="zh-CN" sz="2000" dirty="0"/>
              <a:t>即应满足有限空间作业安全所需的安全生产</a:t>
            </a:r>
            <a:r>
              <a:rPr lang="zh-CN" altLang="zh-CN" sz="2000" dirty="0" smtClean="0"/>
              <a:t>责任制、安全生产规章制度、</a:t>
            </a:r>
            <a:r>
              <a:rPr lang="zh-CN" altLang="zh-CN" sz="2000" dirty="0"/>
              <a:t>安全</a:t>
            </a:r>
            <a:r>
              <a:rPr lang="zh-CN" altLang="zh-CN" sz="2000" dirty="0" smtClean="0"/>
              <a:t>操作规程、</a:t>
            </a:r>
            <a:r>
              <a:rPr lang="zh-CN" altLang="zh-CN" sz="2000" dirty="0"/>
              <a:t>安全防护设备应急救援装备</a:t>
            </a:r>
            <a:r>
              <a:rPr lang="zh-CN" altLang="zh-CN" sz="2000" dirty="0" smtClean="0"/>
              <a:t>、人员</a:t>
            </a:r>
            <a:r>
              <a:rPr lang="zh-CN" altLang="zh-CN" sz="2000" dirty="0"/>
              <a:t>资质和应急处置能力等方面的要求；</a:t>
            </a:r>
          </a:p>
          <a:p>
            <a:r>
              <a:rPr lang="en-US" altLang="zh-CN" sz="2000" dirty="0"/>
              <a:t>2    </a:t>
            </a:r>
            <a:r>
              <a:rPr lang="zh-CN" altLang="zh-CN" sz="2000" dirty="0"/>
              <a:t>发包单位对发包的作业安全承担主体责任：</a:t>
            </a:r>
          </a:p>
          <a:p>
            <a:r>
              <a:rPr lang="en-US" altLang="zh-CN" sz="2000" dirty="0"/>
              <a:t>1) </a:t>
            </a:r>
            <a:r>
              <a:rPr lang="zh-CN" altLang="zh-CN" sz="2000" dirty="0"/>
              <a:t>发包单位应与承包单位签订安全生产管理</a:t>
            </a:r>
            <a:r>
              <a:rPr lang="zh-CN" altLang="zh-CN" sz="2000" dirty="0" smtClean="0"/>
              <a:t>协议</a:t>
            </a:r>
            <a:r>
              <a:rPr lang="en-US" altLang="zh-CN" sz="2000" dirty="0" smtClean="0"/>
              <a:t>,  </a:t>
            </a:r>
            <a:r>
              <a:rPr lang="zh-CN" altLang="zh-CN" sz="2000" dirty="0"/>
              <a:t>明确双 方的安全管理职责；</a:t>
            </a:r>
          </a:p>
          <a:p>
            <a:r>
              <a:rPr lang="en-US" altLang="zh-CN" sz="2000" dirty="0"/>
              <a:t>2) </a:t>
            </a:r>
            <a:r>
              <a:rPr lang="zh-CN" altLang="zh-CN" sz="2000" dirty="0"/>
              <a:t>发包单位应对承包单位的作业方案和实施的作业进行</a:t>
            </a:r>
            <a:r>
              <a:rPr lang="zh-CN" altLang="zh-CN" sz="2000" dirty="0" smtClean="0"/>
              <a:t>审批</a:t>
            </a:r>
            <a:r>
              <a:rPr lang="en-US" altLang="zh-CN" sz="2000" dirty="0" smtClean="0"/>
              <a:t>, </a:t>
            </a:r>
            <a:r>
              <a:rPr lang="zh-CN" altLang="zh-CN" sz="2000" dirty="0"/>
              <a:t>对承包单位的安全生产工作统一</a:t>
            </a:r>
            <a:r>
              <a:rPr lang="zh-CN" altLang="zh-CN" sz="2000" dirty="0" smtClean="0"/>
              <a:t>协调、</a:t>
            </a:r>
            <a:r>
              <a:rPr lang="zh-CN" altLang="zh-CN" sz="2000" dirty="0"/>
              <a:t>管理 </a:t>
            </a:r>
            <a:r>
              <a:rPr lang="en-US" altLang="zh-CN" sz="2000" dirty="0"/>
              <a:t>, </a:t>
            </a:r>
            <a:r>
              <a:rPr lang="zh-CN" altLang="zh-CN" sz="2000" dirty="0"/>
              <a:t>定期进行</a:t>
            </a:r>
            <a:r>
              <a:rPr lang="zh-CN" altLang="zh-CN" sz="2000" dirty="0" smtClean="0"/>
              <a:t>安全检查 </a:t>
            </a:r>
            <a:r>
              <a:rPr lang="en-US" altLang="zh-CN" sz="2000" dirty="0"/>
              <a:t>, </a:t>
            </a:r>
            <a:r>
              <a:rPr lang="zh-CN" altLang="zh-CN" sz="2000" dirty="0"/>
              <a:t>发现安全问题的 </a:t>
            </a:r>
            <a:r>
              <a:rPr lang="en-US" altLang="zh-CN" sz="2000" dirty="0"/>
              <a:t>, </a:t>
            </a:r>
            <a:r>
              <a:rPr lang="zh-CN" altLang="zh-CN" sz="2000" dirty="0"/>
              <a:t>应及时督促整改；</a:t>
            </a:r>
          </a:p>
          <a:p>
            <a:r>
              <a:rPr lang="en-US" altLang="zh-CN" sz="2000" dirty="0" smtClean="0"/>
              <a:t>3    </a:t>
            </a:r>
            <a:r>
              <a:rPr lang="zh-CN" altLang="zh-CN" sz="2000" dirty="0"/>
              <a:t>承包单位对其承包的有限空间作业安全承担主体</a:t>
            </a:r>
            <a:r>
              <a:rPr lang="zh-CN" altLang="zh-CN" sz="2000" dirty="0" smtClean="0"/>
              <a:t>责任</a:t>
            </a:r>
            <a:r>
              <a:rPr lang="en-US" altLang="zh-CN" sz="2000" dirty="0" smtClean="0"/>
              <a:t>, </a:t>
            </a:r>
            <a:r>
              <a:rPr lang="zh-CN" altLang="zh-CN" sz="2000" dirty="0"/>
              <a:t>并严格按照有限空间作业安全要求开展作业。</a:t>
            </a:r>
          </a:p>
          <a:p>
            <a:r>
              <a:rPr lang="en-US" altLang="zh-CN" sz="2000" dirty="0"/>
              <a:t>4. 1. 7    </a:t>
            </a:r>
            <a:r>
              <a:rPr lang="zh-CN" altLang="zh-CN" sz="2000" dirty="0"/>
              <a:t>设置安全警示标志或安全告知牌 。</a:t>
            </a:r>
          </a:p>
          <a:p>
            <a:r>
              <a:rPr lang="zh-CN" altLang="zh-CN" sz="2000" dirty="0"/>
              <a:t>对辨识出的有限</a:t>
            </a:r>
            <a:r>
              <a:rPr lang="zh-CN" altLang="zh-CN" sz="2000" dirty="0" smtClean="0"/>
              <a:t>空间</a:t>
            </a:r>
            <a:r>
              <a:rPr lang="en-US" altLang="zh-CN" sz="2000" dirty="0" smtClean="0"/>
              <a:t>, </a:t>
            </a:r>
            <a:r>
              <a:rPr lang="zh-CN" altLang="zh-CN" sz="2000" dirty="0"/>
              <a:t>应在明显位置设置安全警示标志或</a:t>
            </a:r>
            <a:r>
              <a:rPr lang="zh-CN" altLang="zh-CN" sz="2000" dirty="0" smtClean="0"/>
              <a:t>安全</a:t>
            </a:r>
            <a:r>
              <a:rPr lang="zh-CN" altLang="zh-CN" sz="2000" dirty="0"/>
              <a:t>告知</a:t>
            </a:r>
            <a:r>
              <a:rPr lang="zh-CN" altLang="zh-CN" sz="2000" dirty="0" smtClean="0"/>
              <a:t>牌</a:t>
            </a:r>
            <a:r>
              <a:rPr lang="en-US" altLang="zh-CN" sz="2000" dirty="0" smtClean="0"/>
              <a:t>, </a:t>
            </a:r>
            <a:r>
              <a:rPr lang="zh-CN" altLang="zh-CN" sz="2000" dirty="0"/>
              <a:t>并应</a:t>
            </a:r>
            <a:r>
              <a:rPr lang="zh-CN" altLang="zh-CN" sz="2000" dirty="0" smtClean="0"/>
              <a:t>符合《安全标志及使用导则》 </a:t>
            </a:r>
            <a:r>
              <a:rPr lang="en-US" altLang="zh-CN" sz="2000" dirty="0"/>
              <a:t>GB2894 </a:t>
            </a:r>
            <a:r>
              <a:rPr lang="zh-CN" altLang="zh-CN" sz="2000" dirty="0"/>
              <a:t>的</a:t>
            </a:r>
            <a:r>
              <a:rPr lang="zh-CN" altLang="zh-CN" sz="2000" dirty="0" smtClean="0"/>
              <a:t>规定</a:t>
            </a:r>
            <a:r>
              <a:rPr lang="en-US" altLang="zh-CN" sz="2000" dirty="0" smtClean="0"/>
              <a:t>, </a:t>
            </a:r>
            <a:r>
              <a:rPr lang="zh-CN" altLang="zh-CN" sz="2000" dirty="0"/>
              <a:t>以提醒人员增强风险防控意识并采取相应的防护</a:t>
            </a:r>
            <a:r>
              <a:rPr lang="zh-CN" altLang="zh-CN" sz="2000" dirty="0" smtClean="0"/>
              <a:t>措施。</a:t>
            </a:r>
            <a:endParaRPr lang="zh-CN" altLang="zh-CN" sz="2000" dirty="0"/>
          </a:p>
          <a:p>
            <a:endParaRPr lang="zh-CN" altLang="zh-CN" sz="2000" dirty="0"/>
          </a:p>
        </p:txBody>
      </p:sp>
    </p:spTree>
    <p:extLst>
      <p:ext uri="{BB962C8B-B14F-4D97-AF65-F5344CB8AC3E}">
        <p14:creationId xmlns:p14="http://schemas.microsoft.com/office/powerpoint/2010/main" val="1346643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551384" y="404664"/>
            <a:ext cx="1224136" cy="576063"/>
          </a:xfrm>
        </p:spPr>
        <p:txBody>
          <a:bodyPr vert="horz" wrap="square" lIns="91440" tIns="45720" rIns="91440" bIns="45720" numCol="1" anchor="ctr" anchorCtr="0" compatLnSpc="1">
            <a:no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lang="zh-CN" altLang="en-US" sz="3200" b="1" kern="1200" noProof="0" dirty="0">
                <a:solidFill>
                  <a:srgbClr val="0086C7"/>
                </a:solidFill>
                <a:latin typeface="微软雅黑" panose="020B0503020204020204" pitchFamily="34" charset="-122"/>
                <a:ea typeface="微软雅黑" panose="020B0503020204020204" pitchFamily="34" charset="-122"/>
                <a:cs typeface="+mn-cs"/>
              </a:rPr>
              <a:t>前言</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2</a:t>
            </a:fld>
            <a:endParaRPr lang="en-US" altLang="zh-CN" sz="1400" dirty="0">
              <a:latin typeface="Arial Black" panose="020B0A04020102020204" pitchFamily="34" charset="0"/>
            </a:endParaRPr>
          </a:p>
        </p:txBody>
      </p:sp>
      <p:sp>
        <p:nvSpPr>
          <p:cNvPr id="29" name="标题 1"/>
          <p:cNvSpPr txBox="1">
            <a:spLocks/>
          </p:cNvSpPr>
          <p:nvPr/>
        </p:nvSpPr>
        <p:spPr>
          <a:xfrm>
            <a:off x="768994" y="1052736"/>
            <a:ext cx="10518775" cy="5472608"/>
          </a:xfrm>
          <a:prstGeom prst="rect">
            <a:avLst/>
          </a:prstGeom>
          <a:noFill/>
          <a:ln w="9525">
            <a:noFill/>
          </a:ln>
        </p:spPr>
        <p:txBody>
          <a:bodyPr anchor="ctr" anchorCtr="0"/>
          <a:lst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panose="020B0604020202020204" pitchFamily="34" charset="0"/>
                <a:ea typeface="宋体" panose="02010600030101010101" pitchFamily="2" charset="-122"/>
              </a:defRPr>
            </a:lvl2pPr>
            <a:lvl3pPr algn="l" rtl="0" eaLnBrk="0" fontAlgn="base" hangingPunct="0">
              <a:spcBef>
                <a:spcPct val="0"/>
              </a:spcBef>
              <a:spcAft>
                <a:spcPct val="0"/>
              </a:spcAft>
              <a:defRPr sz="4400">
                <a:solidFill>
                  <a:schemeClr val="tx1"/>
                </a:solidFill>
                <a:latin typeface="Arial" panose="020B0604020202020204" pitchFamily="34" charset="0"/>
                <a:ea typeface="宋体" panose="02010600030101010101" pitchFamily="2" charset="-122"/>
              </a:defRPr>
            </a:lvl3pPr>
            <a:lvl4pPr algn="l" rtl="0" eaLnBrk="0" fontAlgn="base" hangingPunct="0">
              <a:spcBef>
                <a:spcPct val="0"/>
              </a:spcBef>
              <a:spcAft>
                <a:spcPct val="0"/>
              </a:spcAft>
              <a:defRPr sz="4400">
                <a:solidFill>
                  <a:schemeClr val="tx1"/>
                </a:solidFill>
                <a:latin typeface="Arial" panose="020B0604020202020204" pitchFamily="34" charset="0"/>
                <a:ea typeface="宋体" panose="02010600030101010101" pitchFamily="2" charset="-122"/>
              </a:defRPr>
            </a:lvl4pPr>
            <a:lvl5pPr algn="l" rtl="0" eaLnBrk="0" fontAlgn="base" hangingPunct="0">
              <a:spcBef>
                <a:spcPct val="0"/>
              </a:spcBef>
              <a:spcAft>
                <a:spcPct val="0"/>
              </a:spcAft>
              <a:defRPr sz="4400">
                <a:solidFill>
                  <a:schemeClr val="tx1"/>
                </a:solidFill>
                <a:latin typeface="Arial" panose="020B0604020202020204" pitchFamily="34" charset="0"/>
                <a:ea typeface="宋体" panose="02010600030101010101" pitchFamily="2" charset="-122"/>
              </a:defRPr>
            </a:lvl5pPr>
            <a:lvl6pPr marL="457200" algn="l" rtl="0" fontAlgn="base">
              <a:spcBef>
                <a:spcPct val="0"/>
              </a:spcBef>
              <a:spcAft>
                <a:spcPct val="0"/>
              </a:spcAft>
              <a:defRPr sz="4400">
                <a:solidFill>
                  <a:schemeClr val="tx1"/>
                </a:solidFill>
                <a:latin typeface="Arial" panose="020B0604020202020204" pitchFamily="34" charset="0"/>
                <a:ea typeface="宋体" panose="02010600030101010101" pitchFamily="2" charset="-122"/>
              </a:defRPr>
            </a:lvl6pPr>
            <a:lvl7pPr marL="914400" algn="l" rtl="0" fontAlgn="base">
              <a:spcBef>
                <a:spcPct val="0"/>
              </a:spcBef>
              <a:spcAft>
                <a:spcPct val="0"/>
              </a:spcAft>
              <a:defRPr sz="4400">
                <a:solidFill>
                  <a:schemeClr val="tx1"/>
                </a:solidFill>
                <a:latin typeface="Arial" panose="020B0604020202020204" pitchFamily="34" charset="0"/>
                <a:ea typeface="宋体" panose="02010600030101010101" pitchFamily="2" charset="-122"/>
              </a:defRPr>
            </a:lvl7pPr>
            <a:lvl8pPr marL="1371600" algn="l" rtl="0" fontAlgn="base">
              <a:spcBef>
                <a:spcPct val="0"/>
              </a:spcBef>
              <a:spcAft>
                <a:spcPct val="0"/>
              </a:spcAft>
              <a:defRPr sz="4400">
                <a:solidFill>
                  <a:schemeClr val="tx1"/>
                </a:solidFill>
                <a:latin typeface="Arial" panose="020B0604020202020204" pitchFamily="34" charset="0"/>
                <a:ea typeface="宋体" panose="02010600030101010101" pitchFamily="2" charset="-122"/>
              </a:defRPr>
            </a:lvl8pPr>
            <a:lvl9pPr marL="1828800" algn="l" rtl="0" fontAlgn="base">
              <a:spcBef>
                <a:spcPct val="0"/>
              </a:spcBef>
              <a:spcAft>
                <a:spcPct val="0"/>
              </a:spcAft>
              <a:defRPr sz="4400">
                <a:solidFill>
                  <a:schemeClr val="tx1"/>
                </a:solidFill>
                <a:latin typeface="Arial" panose="020B0604020202020204" pitchFamily="34" charset="0"/>
                <a:ea typeface="宋体" panose="02010600030101010101" pitchFamily="2" charset="-122"/>
              </a:defRPr>
            </a:lvl9pPr>
          </a:lstStyle>
          <a:p>
            <a:r>
              <a:rPr lang="en-US" altLang="zh-CN" sz="2800" dirty="0" smtClean="0"/>
              <a:t>      </a:t>
            </a:r>
            <a:r>
              <a:rPr lang="zh-CN" altLang="zh-CN" sz="2800" dirty="0" smtClean="0"/>
              <a:t>根据自治区住房和城乡建设厅《关于下达</a:t>
            </a:r>
            <a:r>
              <a:rPr lang="en-US" altLang="zh-CN" sz="2800" dirty="0" smtClean="0"/>
              <a:t>2021</a:t>
            </a:r>
            <a:r>
              <a:rPr lang="zh-CN" altLang="zh-CN" sz="2800" dirty="0" smtClean="0"/>
              <a:t>年自治区第八批工程建设标准编制计划的通知》的要求</a:t>
            </a:r>
            <a:r>
              <a:rPr lang="en-US" altLang="zh-CN" sz="2800" dirty="0" smtClean="0"/>
              <a:t>,</a:t>
            </a:r>
            <a:r>
              <a:rPr lang="zh-CN" altLang="zh-CN" sz="2800" dirty="0" smtClean="0"/>
              <a:t>由新疆市政建筑设计研究院有限公司编制了《市政基础设施有限空间作业及安全管理规程》。</a:t>
            </a:r>
            <a:br>
              <a:rPr lang="zh-CN" altLang="zh-CN" sz="2800" dirty="0" smtClean="0"/>
            </a:br>
            <a:r>
              <a:rPr lang="en-US" altLang="zh-CN" sz="2800" dirty="0" smtClean="0"/>
              <a:t>      </a:t>
            </a:r>
            <a:r>
              <a:rPr lang="zh-CN" altLang="zh-CN" sz="2800" dirty="0" smtClean="0"/>
              <a:t>编制组经过广泛调查研究</a:t>
            </a:r>
            <a:r>
              <a:rPr lang="en-US" altLang="zh-CN" sz="2800" dirty="0" smtClean="0"/>
              <a:t>,</a:t>
            </a:r>
            <a:r>
              <a:rPr lang="zh-CN" altLang="zh-CN" sz="2800" dirty="0" smtClean="0"/>
              <a:t>认真总结市政基础设施有限空间作业及安全管理的实践经验</a:t>
            </a:r>
            <a:r>
              <a:rPr lang="en-US" altLang="zh-CN" sz="2800" dirty="0" smtClean="0"/>
              <a:t>, </a:t>
            </a:r>
            <a:r>
              <a:rPr lang="zh-CN" altLang="zh-CN" sz="2800" dirty="0" smtClean="0"/>
              <a:t>按照国家相关标准及参考国内其他地区地方标准</a:t>
            </a:r>
            <a:r>
              <a:rPr lang="en-US" altLang="zh-CN" sz="2800" dirty="0" smtClean="0"/>
              <a:t>, </a:t>
            </a:r>
            <a:r>
              <a:rPr lang="zh-CN" altLang="zh-CN" sz="2800" dirty="0" smtClean="0"/>
              <a:t>针对我区实际情况</a:t>
            </a:r>
            <a:r>
              <a:rPr lang="en-US" altLang="zh-CN" sz="2800" dirty="0" smtClean="0"/>
              <a:t>,</a:t>
            </a:r>
            <a:r>
              <a:rPr lang="zh-CN" altLang="zh-CN" sz="2800" dirty="0" smtClean="0"/>
              <a:t>结合实践</a:t>
            </a:r>
            <a:r>
              <a:rPr lang="en-US" altLang="zh-CN" sz="2800" dirty="0" smtClean="0"/>
              <a:t>,</a:t>
            </a:r>
            <a:r>
              <a:rPr lang="zh-CN" altLang="zh-CN" sz="2800" dirty="0" smtClean="0"/>
              <a:t>在征求各方面意见的基础上</a:t>
            </a:r>
            <a:r>
              <a:rPr lang="en-US" altLang="zh-CN" sz="2800" dirty="0" smtClean="0"/>
              <a:t>,</a:t>
            </a:r>
            <a:r>
              <a:rPr lang="zh-CN" altLang="zh-CN" sz="2800" dirty="0" smtClean="0"/>
              <a:t>对具体内容进行了反复讨论、修改</a:t>
            </a:r>
            <a:r>
              <a:rPr lang="en-US" altLang="zh-CN" sz="2800" dirty="0" smtClean="0"/>
              <a:t>,</a:t>
            </a:r>
            <a:r>
              <a:rPr lang="zh-CN" altLang="zh-CN" sz="2800" dirty="0" smtClean="0"/>
              <a:t>最后经专家审查定稿。</a:t>
            </a:r>
            <a:br>
              <a:rPr lang="zh-CN" altLang="zh-CN" sz="2800" dirty="0" smtClean="0"/>
            </a:br>
            <a:r>
              <a:rPr lang="en-US" altLang="zh-CN" sz="2800" dirty="0" smtClean="0"/>
              <a:t>      </a:t>
            </a:r>
            <a:r>
              <a:rPr lang="zh-CN" altLang="zh-CN" sz="2800" dirty="0" smtClean="0"/>
              <a:t>本规程共分八章和五个附录</a:t>
            </a:r>
            <a:r>
              <a:rPr lang="en-US" altLang="zh-CN" sz="2800" dirty="0" smtClean="0"/>
              <a:t>,</a:t>
            </a:r>
            <a:r>
              <a:rPr lang="zh-CN" altLang="zh-CN" sz="2800" dirty="0" smtClean="0"/>
              <a:t>主要技术内容：</a:t>
            </a:r>
            <a:r>
              <a:rPr lang="en-US" altLang="zh-CN" sz="2800" dirty="0" smtClean="0"/>
              <a:t>1. 总则；2. </a:t>
            </a:r>
            <a:r>
              <a:rPr lang="zh-CN" altLang="zh-CN" sz="2800" dirty="0" smtClean="0"/>
              <a:t>术语 ；</a:t>
            </a:r>
            <a:r>
              <a:rPr lang="en-US" altLang="zh-CN" sz="2800" dirty="0" smtClean="0"/>
              <a:t>3. </a:t>
            </a:r>
            <a:r>
              <a:rPr lang="zh-CN" altLang="zh-CN" sz="2800" dirty="0" smtClean="0"/>
              <a:t>基本规定；</a:t>
            </a:r>
            <a:r>
              <a:rPr lang="en-US" altLang="zh-CN" sz="2800" dirty="0" smtClean="0"/>
              <a:t>4. </a:t>
            </a:r>
            <a:r>
              <a:rPr lang="zh-CN" altLang="zh-CN" sz="2800" dirty="0" smtClean="0"/>
              <a:t>安全管理责任；</a:t>
            </a:r>
            <a:r>
              <a:rPr lang="en-US" altLang="zh-CN" sz="2800" dirty="0" smtClean="0"/>
              <a:t>5. </a:t>
            </a:r>
            <a:r>
              <a:rPr lang="en-US" altLang="zh-CN" sz="2800" dirty="0" err="1" smtClean="0"/>
              <a:t>风险辨识及管控</a:t>
            </a:r>
            <a:r>
              <a:rPr lang="en-US" altLang="zh-CN" sz="2800" dirty="0" smtClean="0"/>
              <a:t>；</a:t>
            </a:r>
            <a:r>
              <a:rPr lang="zh-CN" altLang="zh-CN" sz="2800" dirty="0" smtClean="0"/>
              <a:t/>
            </a:r>
            <a:br>
              <a:rPr lang="zh-CN" altLang="zh-CN" sz="2800" dirty="0" smtClean="0"/>
            </a:br>
            <a:r>
              <a:rPr lang="en-US" altLang="zh-CN" sz="2800" dirty="0" smtClean="0"/>
              <a:t>6.作业前准备；7.</a:t>
            </a:r>
            <a:r>
              <a:rPr lang="zh-CN" altLang="zh-CN" sz="2800" dirty="0" smtClean="0"/>
              <a:t>安全作业 ；</a:t>
            </a:r>
            <a:r>
              <a:rPr lang="en-US" altLang="zh-CN" sz="2800" dirty="0" smtClean="0"/>
              <a:t>8.</a:t>
            </a:r>
            <a:r>
              <a:rPr lang="zh-CN" altLang="zh-CN" sz="2800" dirty="0" smtClean="0"/>
              <a:t>应急救援 ；附录。</a:t>
            </a:r>
            <a:br>
              <a:rPr lang="zh-CN" altLang="zh-CN" sz="2800" dirty="0" smtClean="0"/>
            </a:br>
            <a:endParaRPr lang="zh-CN" altLang="zh-CN" sz="2800" dirty="0"/>
          </a:p>
        </p:txBody>
      </p:sp>
      <p:grpSp>
        <p:nvGrpSpPr>
          <p:cNvPr id="6" name="组合 3"/>
          <p:cNvGrpSpPr/>
          <p:nvPr/>
        </p:nvGrpSpPr>
        <p:grpSpPr>
          <a:xfrm>
            <a:off x="2063552" y="510982"/>
            <a:ext cx="807212" cy="293399"/>
            <a:chOff x="465719" y="1295954"/>
            <a:chExt cx="1658494" cy="740511"/>
          </a:xfrm>
        </p:grpSpPr>
        <p:sp>
          <p:nvSpPr>
            <p:cNvPr id="7" name="Freeform 1"/>
            <p:cNvSpPr/>
            <p:nvPr/>
          </p:nvSpPr>
          <p:spPr>
            <a:xfrm rot="10800000">
              <a:off x="465719" y="1295954"/>
              <a:ext cx="1658494" cy="740511"/>
            </a:xfrm>
            <a:custGeom>
              <a:avLst/>
              <a:gdLst/>
              <a:ahLst/>
              <a:cxnLst>
                <a:cxn ang="0">
                  <a:pos x="2147483647" y="2147483647"/>
                </a:cxn>
                <a:cxn ang="0">
                  <a:pos x="2147483647" y="0"/>
                </a:cxn>
                <a:cxn ang="0">
                  <a:pos x="2147483647" y="0"/>
                </a:cxn>
                <a:cxn ang="0">
                  <a:pos x="0" y="2147483647"/>
                </a:cxn>
                <a:cxn ang="0">
                  <a:pos x="2147483647" y="2147483647"/>
                </a:cxn>
                <a:cxn ang="0">
                  <a:pos x="2147483647" y="2147483647"/>
                </a:cxn>
                <a:cxn ang="0">
                  <a:pos x="2147483647" y="2147483647"/>
                </a:cxn>
              </a:cxnLst>
              <a:rect l="0" t="0" r="0" b="0"/>
              <a:pathLst>
                <a:path w="7875" h="3594">
                  <a:moveTo>
                    <a:pt x="5874" y="1811"/>
                  </a:moveTo>
                  <a:lnTo>
                    <a:pt x="7874" y="0"/>
                  </a:lnTo>
                  <a:lnTo>
                    <a:pt x="1969" y="0"/>
                  </a:lnTo>
                  <a:lnTo>
                    <a:pt x="0" y="1811"/>
                  </a:lnTo>
                  <a:lnTo>
                    <a:pt x="1969" y="3593"/>
                  </a:lnTo>
                  <a:lnTo>
                    <a:pt x="7874" y="3593"/>
                  </a:lnTo>
                  <a:lnTo>
                    <a:pt x="5874" y="1811"/>
                  </a:lnTo>
                </a:path>
              </a:pathLst>
            </a:custGeom>
            <a:solidFill>
              <a:schemeClr val="accent1">
                <a:alpha val="100000"/>
              </a:schemeClr>
            </a:solidFill>
            <a:ln w="9525">
              <a:noFill/>
            </a:ln>
          </p:spPr>
          <p:txBody>
            <a:bodyPr/>
            <a:lstStyle/>
            <a:p>
              <a:endParaRPr lang="zh-CN" altLang="en-US"/>
            </a:p>
          </p:txBody>
        </p:sp>
        <p:sp>
          <p:nvSpPr>
            <p:cNvPr id="8" name="Freeform 41"/>
            <p:cNvSpPr>
              <a:spLocks noEditPoints="1"/>
            </p:cNvSpPr>
            <p:nvPr/>
          </p:nvSpPr>
          <p:spPr bwMode="auto">
            <a:xfrm>
              <a:off x="1089846" y="1431192"/>
              <a:ext cx="457577" cy="415609"/>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lstStyle/>
            <a:p>
              <a:pPr marL="0" marR="0" lvl="0" indent="0" algn="l" defTabSz="56642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695400" y="404665"/>
            <a:ext cx="2808312" cy="576063"/>
          </a:xfrm>
        </p:spPr>
        <p:txBody>
          <a:bodyPr vert="horz" wrap="square" lIns="91440" tIns="45720" rIns="91440" bIns="45720" numCol="1" anchor="ctr" anchorCtr="0" compatLnSpc="1">
            <a:noAutofit/>
          </a:bodyPr>
          <a:lstStyle/>
          <a:p>
            <a:pPr lvl="0">
              <a:defRPr/>
            </a:pPr>
            <a:r>
              <a:rPr lang="zh-CN" altLang="en-US" sz="3200" b="1" dirty="0">
                <a:solidFill>
                  <a:srgbClr val="0086C7"/>
                </a:solidFill>
                <a:latin typeface="微软雅黑" pitchFamily="34" charset="-122"/>
                <a:ea typeface="微软雅黑" pitchFamily="34" charset="-122"/>
              </a:rPr>
              <a:t>安全管理责任</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20</a:t>
            </a:fld>
            <a:endParaRPr lang="en-US" altLang="zh-CN" sz="1400" dirty="0">
              <a:latin typeface="Arial Black" panose="020B0A04020102020204" pitchFamily="34" charset="0"/>
            </a:endParaRPr>
          </a:p>
        </p:txBody>
      </p:sp>
      <p:sp>
        <p:nvSpPr>
          <p:cNvPr id="7" name="文本框 2"/>
          <p:cNvSpPr txBox="1"/>
          <p:nvPr/>
        </p:nvSpPr>
        <p:spPr>
          <a:xfrm>
            <a:off x="841002" y="1052737"/>
            <a:ext cx="10295558" cy="5632311"/>
          </a:xfrm>
          <a:prstGeom prst="rect">
            <a:avLst/>
          </a:prstGeom>
          <a:noFill/>
        </p:spPr>
        <p:txBody>
          <a:bodyPr wrap="square" rtlCol="0">
            <a:spAutoFit/>
          </a:bodyPr>
          <a:lstStyle/>
          <a:p>
            <a:r>
              <a:rPr lang="en-US" altLang="zh-CN" sz="2000" b="1" dirty="0"/>
              <a:t>4. 2    </a:t>
            </a:r>
            <a:r>
              <a:rPr lang="zh-CN" altLang="zh-CN" sz="2000" b="1" dirty="0"/>
              <a:t>作业单位责任</a:t>
            </a:r>
          </a:p>
          <a:p>
            <a:r>
              <a:rPr lang="en-US" altLang="zh-CN" sz="2000" dirty="0"/>
              <a:t>4. 2. 1    </a:t>
            </a:r>
            <a:r>
              <a:rPr lang="zh-CN" altLang="zh-CN" sz="2000" dirty="0"/>
              <a:t>作业单位应具备相应的有限空间作业安全生产</a:t>
            </a:r>
            <a:r>
              <a:rPr lang="zh-CN" altLang="zh-CN" sz="2000" dirty="0" smtClean="0"/>
              <a:t>条件、安全生产责任制、</a:t>
            </a:r>
            <a:r>
              <a:rPr lang="zh-CN" altLang="zh-CN" sz="2000" dirty="0"/>
              <a:t>安全生产</a:t>
            </a:r>
            <a:r>
              <a:rPr lang="zh-CN" altLang="zh-CN" sz="2000" dirty="0" smtClean="0"/>
              <a:t>规章制度、安全防护设备、</a:t>
            </a:r>
            <a:r>
              <a:rPr lang="zh-CN" altLang="zh-CN" sz="2000" dirty="0"/>
              <a:t>应急救援</a:t>
            </a:r>
            <a:r>
              <a:rPr lang="zh-CN" altLang="zh-CN" sz="2000" dirty="0" smtClean="0"/>
              <a:t>装备</a:t>
            </a:r>
            <a:r>
              <a:rPr lang="zh-CN" altLang="zh-CN" sz="2000" dirty="0"/>
              <a:t>和应急处置能力等。</a:t>
            </a:r>
          </a:p>
          <a:p>
            <a:r>
              <a:rPr lang="en-US" altLang="zh-CN" sz="2000" dirty="0"/>
              <a:t>4. 2. 2    </a:t>
            </a:r>
            <a:r>
              <a:rPr lang="zh-CN" altLang="zh-CN" sz="2000" dirty="0"/>
              <a:t>作业单位应执行下列规定：</a:t>
            </a:r>
          </a:p>
          <a:p>
            <a:r>
              <a:rPr lang="en-US" altLang="zh-CN" sz="2000" dirty="0"/>
              <a:t>1    </a:t>
            </a:r>
            <a:r>
              <a:rPr lang="zh-CN" altLang="zh-CN" sz="2000" dirty="0"/>
              <a:t>建立健全并落实有限空间作业安全管理</a:t>
            </a:r>
            <a:r>
              <a:rPr lang="zh-CN" altLang="zh-CN" sz="2000" dirty="0" smtClean="0"/>
              <a:t>责任制</a:t>
            </a:r>
            <a:r>
              <a:rPr lang="en-US" altLang="zh-CN" sz="2000" dirty="0" smtClean="0"/>
              <a:t>,  </a:t>
            </a:r>
            <a:r>
              <a:rPr lang="zh-CN" altLang="zh-CN" sz="2000" dirty="0"/>
              <a:t>明确</a:t>
            </a:r>
            <a:r>
              <a:rPr lang="zh-CN" altLang="zh-CN" sz="2000" dirty="0" smtClean="0"/>
              <a:t>有限</a:t>
            </a:r>
            <a:r>
              <a:rPr lang="zh-CN" altLang="zh-CN" sz="2000" dirty="0"/>
              <a:t>空间作业</a:t>
            </a:r>
            <a:r>
              <a:rPr lang="zh-CN" altLang="zh-CN" sz="2000" dirty="0" smtClean="0"/>
              <a:t>负责人、</a:t>
            </a:r>
            <a:r>
              <a:rPr lang="zh-CN" altLang="zh-CN" sz="2000" dirty="0"/>
              <a:t>监护</a:t>
            </a:r>
            <a:r>
              <a:rPr lang="zh-CN" altLang="zh-CN" sz="2000" dirty="0" smtClean="0"/>
              <a:t>人员、</a:t>
            </a:r>
            <a:r>
              <a:rPr lang="zh-CN" altLang="zh-CN" sz="2000" dirty="0"/>
              <a:t>检测</a:t>
            </a:r>
            <a:r>
              <a:rPr lang="zh-CN" altLang="zh-CN" sz="2000" dirty="0" smtClean="0"/>
              <a:t>人员、</a:t>
            </a:r>
            <a:r>
              <a:rPr lang="zh-CN" altLang="zh-CN" sz="2000" dirty="0"/>
              <a:t>操作人员的责任；</a:t>
            </a:r>
          </a:p>
          <a:p>
            <a:r>
              <a:rPr lang="en-US" altLang="zh-CN" sz="2000" dirty="0"/>
              <a:t>2    </a:t>
            </a:r>
            <a:r>
              <a:rPr lang="zh-CN" altLang="zh-CN" sz="2000" dirty="0"/>
              <a:t>组织制定并实施专项作业</a:t>
            </a:r>
            <a:r>
              <a:rPr lang="zh-CN" altLang="zh-CN" sz="2000" dirty="0" smtClean="0"/>
              <a:t>方案、</a:t>
            </a:r>
            <a:r>
              <a:rPr lang="zh-CN" altLang="zh-CN" sz="2000" dirty="0"/>
              <a:t>安全作业</a:t>
            </a:r>
            <a:r>
              <a:rPr lang="zh-CN" altLang="zh-CN" sz="2000" dirty="0" smtClean="0"/>
              <a:t>操作规程、事故</a:t>
            </a:r>
            <a:r>
              <a:rPr lang="zh-CN" altLang="zh-CN" sz="2000" dirty="0"/>
              <a:t>应急救援</a:t>
            </a:r>
            <a:r>
              <a:rPr lang="zh-CN" altLang="zh-CN" sz="2000" dirty="0" smtClean="0"/>
              <a:t>预案、</a:t>
            </a:r>
            <a:r>
              <a:rPr lang="zh-CN" altLang="zh-CN" sz="2000" dirty="0"/>
              <a:t>安全技术措施等管理</a:t>
            </a:r>
            <a:r>
              <a:rPr lang="zh-CN" altLang="zh-CN" sz="2000" dirty="0" smtClean="0"/>
              <a:t>制度</a:t>
            </a:r>
            <a:r>
              <a:rPr lang="en-US" altLang="zh-CN" sz="2000" dirty="0" smtClean="0"/>
              <a:t>, </a:t>
            </a:r>
            <a:r>
              <a:rPr lang="zh-CN" altLang="zh-CN" sz="2000" dirty="0"/>
              <a:t>相关方案必须向</a:t>
            </a:r>
            <a:r>
              <a:rPr lang="zh-CN" altLang="zh-CN" sz="2000" dirty="0" smtClean="0"/>
              <a:t>管理</a:t>
            </a:r>
            <a:r>
              <a:rPr lang="zh-CN" altLang="zh-CN" sz="2000" dirty="0"/>
              <a:t>单位申报审批；</a:t>
            </a:r>
          </a:p>
          <a:p>
            <a:r>
              <a:rPr lang="en-US" altLang="zh-CN" sz="2000" dirty="0"/>
              <a:t>3    </a:t>
            </a:r>
            <a:r>
              <a:rPr lang="zh-CN" altLang="zh-CN" sz="2000" dirty="0"/>
              <a:t>组织制定并实施有限空间作业安全教育和培训计划；</a:t>
            </a:r>
          </a:p>
          <a:p>
            <a:r>
              <a:rPr lang="en-US" altLang="zh-CN" sz="2000" dirty="0"/>
              <a:t>4    </a:t>
            </a:r>
            <a:r>
              <a:rPr lang="zh-CN" altLang="zh-CN" sz="2000" dirty="0"/>
              <a:t>作业单位应建立并完善作业人员健康管理</a:t>
            </a:r>
            <a:r>
              <a:rPr lang="zh-CN" altLang="zh-CN" sz="2000" dirty="0" smtClean="0"/>
              <a:t>制度</a:t>
            </a:r>
            <a:r>
              <a:rPr lang="en-US" altLang="zh-CN" sz="2000" dirty="0" smtClean="0"/>
              <a:t>, </a:t>
            </a:r>
            <a:r>
              <a:rPr lang="zh-CN" altLang="zh-CN" sz="2000" dirty="0"/>
              <a:t>建立作 业人员健康管理档案；</a:t>
            </a:r>
          </a:p>
          <a:p>
            <a:r>
              <a:rPr lang="en-US" altLang="zh-CN" sz="2000" dirty="0"/>
              <a:t>5    </a:t>
            </a:r>
            <a:r>
              <a:rPr lang="zh-CN" altLang="zh-CN" sz="2000" dirty="0"/>
              <a:t>保证有限空间作业的安全设备投入并有效</a:t>
            </a:r>
            <a:r>
              <a:rPr lang="zh-CN" altLang="zh-CN" sz="2000" dirty="0" smtClean="0"/>
              <a:t>实施</a:t>
            </a:r>
            <a:r>
              <a:rPr lang="en-US" altLang="zh-CN" sz="2000" dirty="0" smtClean="0"/>
              <a:t>,  </a:t>
            </a:r>
            <a:r>
              <a:rPr lang="zh-CN" altLang="zh-CN" sz="2000" dirty="0"/>
              <a:t>提供符 合要求的</a:t>
            </a:r>
            <a:r>
              <a:rPr lang="zh-CN" altLang="zh-CN" sz="2000" dirty="0" smtClean="0"/>
              <a:t>通风、检测、防护、</a:t>
            </a:r>
            <a:r>
              <a:rPr lang="zh-CN" altLang="zh-CN" sz="2000" dirty="0"/>
              <a:t>照明等安全防护设施和用品；</a:t>
            </a:r>
          </a:p>
          <a:p>
            <a:r>
              <a:rPr lang="en-US" altLang="zh-CN" sz="2000" dirty="0"/>
              <a:t>6    </a:t>
            </a:r>
            <a:r>
              <a:rPr lang="zh-CN" altLang="zh-CN" sz="2000" dirty="0"/>
              <a:t>落实安全风险管控和隐患排查治理双重预防工作机制</a:t>
            </a:r>
            <a:r>
              <a:rPr lang="zh-CN" altLang="zh-CN" sz="2000" dirty="0" smtClean="0"/>
              <a:t>；详见《有限空间作业安全风险管控及隐患排查表》</a:t>
            </a:r>
            <a:r>
              <a:rPr lang="en-US" altLang="zh-CN" sz="2000" dirty="0" smtClean="0"/>
              <a:t>(</a:t>
            </a:r>
            <a:r>
              <a:rPr lang="zh-CN" altLang="zh-CN" sz="2000" dirty="0"/>
              <a:t>附录 </a:t>
            </a:r>
            <a:r>
              <a:rPr lang="en-US" altLang="zh-CN" sz="2000" dirty="0"/>
              <a:t>C) </a:t>
            </a:r>
            <a:r>
              <a:rPr lang="zh-CN" altLang="zh-CN" sz="2000" dirty="0"/>
              <a:t>；</a:t>
            </a:r>
          </a:p>
          <a:p>
            <a:r>
              <a:rPr lang="en-US" altLang="zh-CN" sz="2000" dirty="0"/>
              <a:t>7    </a:t>
            </a:r>
            <a:r>
              <a:rPr lang="zh-CN" altLang="zh-CN" sz="2000" dirty="0"/>
              <a:t>执行有限空间作业管理单位审批</a:t>
            </a:r>
            <a:r>
              <a:rPr lang="zh-CN" altLang="zh-CN" sz="2000" dirty="0" smtClean="0"/>
              <a:t>的《 有限空间作业许可审批 表》见附录</a:t>
            </a:r>
            <a:r>
              <a:rPr lang="en-US" altLang="zh-CN" sz="2000" dirty="0" smtClean="0"/>
              <a:t>A</a:t>
            </a:r>
            <a:r>
              <a:rPr lang="en-US" altLang="zh-CN" sz="2000" dirty="0"/>
              <a:t>, </a:t>
            </a:r>
            <a:r>
              <a:rPr lang="zh-CN" altLang="zh-CN" sz="2000" dirty="0"/>
              <a:t>并对有限空间作业全过程进行监督检查；</a:t>
            </a:r>
          </a:p>
          <a:p>
            <a:r>
              <a:rPr lang="en-US" altLang="zh-CN" sz="2000" dirty="0"/>
              <a:t>8    </a:t>
            </a:r>
            <a:r>
              <a:rPr lang="zh-CN" altLang="zh-CN" sz="2000" dirty="0"/>
              <a:t>组织制定并实施有限空间作业安全事故应急救援预案 </a:t>
            </a:r>
            <a:r>
              <a:rPr lang="en-US" altLang="zh-CN" sz="2000" dirty="0"/>
              <a:t>, </a:t>
            </a:r>
            <a:r>
              <a:rPr lang="zh-CN" altLang="zh-CN" sz="2000" dirty="0"/>
              <a:t>并定期组织预案培训和演练；</a:t>
            </a:r>
          </a:p>
          <a:p>
            <a:r>
              <a:rPr lang="en-US" altLang="zh-CN" sz="2000" dirty="0"/>
              <a:t>9    </a:t>
            </a:r>
            <a:r>
              <a:rPr lang="zh-CN" altLang="zh-CN" sz="2000" dirty="0" smtClean="0"/>
              <a:t>及时、</a:t>
            </a:r>
            <a:r>
              <a:rPr lang="zh-CN" altLang="zh-CN" sz="2000" dirty="0"/>
              <a:t>如实报告生产安全事故</a:t>
            </a:r>
            <a:r>
              <a:rPr lang="zh-CN" altLang="zh-CN" sz="2000" dirty="0" smtClean="0"/>
              <a:t>。</a:t>
            </a:r>
            <a:endParaRPr lang="zh-CN" altLang="zh-CN" sz="2000" dirty="0"/>
          </a:p>
        </p:txBody>
      </p:sp>
    </p:spTree>
    <p:extLst>
      <p:ext uri="{BB962C8B-B14F-4D97-AF65-F5344CB8AC3E}">
        <p14:creationId xmlns:p14="http://schemas.microsoft.com/office/powerpoint/2010/main" val="11379473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695400" y="404665"/>
            <a:ext cx="2808312" cy="576063"/>
          </a:xfrm>
        </p:spPr>
        <p:txBody>
          <a:bodyPr vert="horz" wrap="square" lIns="91440" tIns="45720" rIns="91440" bIns="45720" numCol="1" anchor="ctr" anchorCtr="0" compatLnSpc="1">
            <a:noAutofit/>
          </a:bodyPr>
          <a:lstStyle/>
          <a:p>
            <a:pPr lvl="0">
              <a:defRPr/>
            </a:pPr>
            <a:r>
              <a:rPr lang="zh-CN" altLang="en-US" sz="3200" b="1" dirty="0">
                <a:solidFill>
                  <a:srgbClr val="0086C7"/>
                </a:solidFill>
                <a:latin typeface="微软雅黑" pitchFamily="34" charset="-122"/>
                <a:ea typeface="微软雅黑" pitchFamily="34" charset="-122"/>
              </a:rPr>
              <a:t>安全管理责任</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21</a:t>
            </a:fld>
            <a:endParaRPr lang="en-US" altLang="zh-CN" sz="1400" dirty="0">
              <a:latin typeface="Arial Black" panose="020B0A04020102020204" pitchFamily="34" charset="0"/>
            </a:endParaRPr>
          </a:p>
        </p:txBody>
      </p:sp>
      <p:sp>
        <p:nvSpPr>
          <p:cNvPr id="7" name="文本框 2"/>
          <p:cNvSpPr txBox="1"/>
          <p:nvPr/>
        </p:nvSpPr>
        <p:spPr>
          <a:xfrm>
            <a:off x="841002" y="1339021"/>
            <a:ext cx="10295558" cy="3170099"/>
          </a:xfrm>
          <a:prstGeom prst="rect">
            <a:avLst/>
          </a:prstGeom>
          <a:noFill/>
        </p:spPr>
        <p:txBody>
          <a:bodyPr wrap="square" rtlCol="0">
            <a:spAutoFit/>
          </a:bodyPr>
          <a:lstStyle/>
          <a:p>
            <a:r>
              <a:rPr lang="zh-CN" altLang="en-US" sz="2000" dirty="0">
                <a:solidFill>
                  <a:srgbClr val="0070C0"/>
                </a:solidFill>
              </a:rPr>
              <a:t>条文说明： </a:t>
            </a:r>
            <a:r>
              <a:rPr lang="en-US" altLang="zh-CN" sz="2000" dirty="0">
                <a:solidFill>
                  <a:srgbClr val="0070C0"/>
                </a:solidFill>
              </a:rPr>
              <a:t>4. 2    </a:t>
            </a:r>
            <a:r>
              <a:rPr lang="zh-CN" altLang="zh-CN" sz="2000" dirty="0">
                <a:solidFill>
                  <a:srgbClr val="0070C0"/>
                </a:solidFill>
              </a:rPr>
              <a:t>本条作业单位责任</a:t>
            </a:r>
            <a:r>
              <a:rPr lang="zh-CN" altLang="zh-CN" sz="2000" dirty="0" smtClean="0">
                <a:solidFill>
                  <a:srgbClr val="0070C0"/>
                </a:solidFill>
              </a:rPr>
              <a:t>参照《中华人民共和国安全生产法》第二十一</a:t>
            </a:r>
            <a:r>
              <a:rPr lang="zh-CN" altLang="zh-CN" sz="2000" dirty="0">
                <a:solidFill>
                  <a:srgbClr val="0070C0"/>
                </a:solidFill>
              </a:rPr>
              <a:t>条</a:t>
            </a:r>
            <a:r>
              <a:rPr lang="zh-CN" altLang="zh-CN" sz="2000" dirty="0" smtClean="0">
                <a:solidFill>
                  <a:srgbClr val="0070C0"/>
                </a:solidFill>
              </a:rPr>
              <a:t>规定</a:t>
            </a:r>
            <a:r>
              <a:rPr lang="en-US" altLang="zh-CN" sz="2000" dirty="0" smtClean="0">
                <a:solidFill>
                  <a:srgbClr val="0070C0"/>
                </a:solidFill>
              </a:rPr>
              <a:t>, </a:t>
            </a:r>
            <a:r>
              <a:rPr lang="zh-CN" altLang="zh-CN" sz="2000" dirty="0">
                <a:solidFill>
                  <a:srgbClr val="0070C0"/>
                </a:solidFill>
              </a:rPr>
              <a:t>生产经营单位的主要负责人对本</a:t>
            </a:r>
            <a:r>
              <a:rPr lang="zh-CN" altLang="zh-CN" sz="2000" dirty="0" smtClean="0">
                <a:solidFill>
                  <a:srgbClr val="0070C0"/>
                </a:solidFill>
              </a:rPr>
              <a:t>单位</a:t>
            </a:r>
            <a:r>
              <a:rPr lang="zh-CN" altLang="zh-CN" sz="2000" dirty="0">
                <a:solidFill>
                  <a:srgbClr val="0070C0"/>
                </a:solidFill>
              </a:rPr>
              <a:t>安全生产工作负有下列职责：</a:t>
            </a:r>
          </a:p>
          <a:p>
            <a:r>
              <a:rPr lang="en-US" altLang="zh-CN" sz="2000" dirty="0">
                <a:solidFill>
                  <a:srgbClr val="0070C0"/>
                </a:solidFill>
              </a:rPr>
              <a:t>1    </a:t>
            </a:r>
            <a:r>
              <a:rPr lang="zh-CN" altLang="zh-CN" sz="2000" dirty="0">
                <a:solidFill>
                  <a:srgbClr val="0070C0"/>
                </a:solidFill>
              </a:rPr>
              <a:t>建立健全并落实本单位全员安全生产责任制 </a:t>
            </a:r>
            <a:r>
              <a:rPr lang="en-US" altLang="zh-CN" sz="2000" dirty="0">
                <a:solidFill>
                  <a:srgbClr val="0070C0"/>
                </a:solidFill>
              </a:rPr>
              <a:t>, </a:t>
            </a:r>
            <a:r>
              <a:rPr lang="zh-CN" altLang="zh-CN" sz="2000" dirty="0">
                <a:solidFill>
                  <a:srgbClr val="0070C0"/>
                </a:solidFill>
              </a:rPr>
              <a:t>加强</a:t>
            </a:r>
            <a:r>
              <a:rPr lang="zh-CN" altLang="zh-CN" sz="2000" dirty="0" smtClean="0">
                <a:solidFill>
                  <a:srgbClr val="0070C0"/>
                </a:solidFill>
              </a:rPr>
              <a:t>安全生产</a:t>
            </a:r>
            <a:r>
              <a:rPr lang="zh-CN" altLang="zh-CN" sz="2000" dirty="0">
                <a:solidFill>
                  <a:srgbClr val="0070C0"/>
                </a:solidFill>
              </a:rPr>
              <a:t>标准化建设；</a:t>
            </a:r>
          </a:p>
          <a:p>
            <a:r>
              <a:rPr lang="en-US" altLang="zh-CN" sz="2000" dirty="0">
                <a:solidFill>
                  <a:srgbClr val="0070C0"/>
                </a:solidFill>
              </a:rPr>
              <a:t>2    </a:t>
            </a:r>
            <a:r>
              <a:rPr lang="zh-CN" altLang="zh-CN" sz="2000" dirty="0">
                <a:solidFill>
                  <a:srgbClr val="0070C0"/>
                </a:solidFill>
              </a:rPr>
              <a:t>组织制定并实施本单位安全生产规章制度和操作规程；</a:t>
            </a:r>
          </a:p>
          <a:p>
            <a:pPr marL="457200" indent="-457200">
              <a:buAutoNum type="arabicPlain" startAt="3"/>
            </a:pPr>
            <a:r>
              <a:rPr lang="zh-CN" altLang="zh-CN" sz="2000" dirty="0">
                <a:solidFill>
                  <a:srgbClr val="0070C0"/>
                </a:solidFill>
              </a:rPr>
              <a:t>组织制定并实施本单位安全生产教育和培训计划；</a:t>
            </a:r>
            <a:endParaRPr lang="en-US" altLang="zh-CN" sz="2000" dirty="0">
              <a:solidFill>
                <a:srgbClr val="0070C0"/>
              </a:solidFill>
            </a:endParaRPr>
          </a:p>
          <a:p>
            <a:pPr marL="457200" indent="-457200">
              <a:buAutoNum type="arabicPlain" startAt="3"/>
            </a:pPr>
            <a:r>
              <a:rPr lang="zh-CN" altLang="zh-CN" sz="2000" dirty="0">
                <a:solidFill>
                  <a:srgbClr val="0070C0"/>
                </a:solidFill>
              </a:rPr>
              <a:t>保证本单位安全生产投入的有效实施；</a:t>
            </a:r>
          </a:p>
          <a:p>
            <a:r>
              <a:rPr lang="en-US" altLang="zh-CN" sz="2000" dirty="0">
                <a:solidFill>
                  <a:srgbClr val="0070C0"/>
                </a:solidFill>
              </a:rPr>
              <a:t>5    </a:t>
            </a:r>
            <a:r>
              <a:rPr lang="zh-CN" altLang="zh-CN" sz="2000" dirty="0">
                <a:solidFill>
                  <a:srgbClr val="0070C0"/>
                </a:solidFill>
              </a:rPr>
              <a:t>组织建立并落实安全风险分级管控和隐患排查治理</a:t>
            </a:r>
            <a:r>
              <a:rPr lang="zh-CN" altLang="zh-CN" sz="2000" dirty="0" smtClean="0">
                <a:solidFill>
                  <a:srgbClr val="0070C0"/>
                </a:solidFill>
              </a:rPr>
              <a:t>双重预防</a:t>
            </a:r>
            <a:r>
              <a:rPr lang="zh-CN" altLang="zh-CN" sz="2000" dirty="0">
                <a:solidFill>
                  <a:srgbClr val="0070C0"/>
                </a:solidFill>
              </a:rPr>
              <a:t>工作</a:t>
            </a:r>
            <a:r>
              <a:rPr lang="zh-CN" altLang="zh-CN" sz="2000" dirty="0" smtClean="0">
                <a:solidFill>
                  <a:srgbClr val="0070C0"/>
                </a:solidFill>
              </a:rPr>
              <a:t>机制</a:t>
            </a:r>
            <a:r>
              <a:rPr lang="en-US" altLang="zh-CN" sz="2000" dirty="0" smtClean="0">
                <a:solidFill>
                  <a:srgbClr val="0070C0"/>
                </a:solidFill>
              </a:rPr>
              <a:t>, </a:t>
            </a:r>
            <a:r>
              <a:rPr lang="zh-CN" altLang="zh-CN" sz="2000" dirty="0" smtClean="0">
                <a:solidFill>
                  <a:srgbClr val="0070C0"/>
                </a:solidFill>
              </a:rPr>
              <a:t>督促、</a:t>
            </a:r>
            <a:r>
              <a:rPr lang="zh-CN" altLang="zh-CN" sz="2000" dirty="0">
                <a:solidFill>
                  <a:srgbClr val="0070C0"/>
                </a:solidFill>
              </a:rPr>
              <a:t>检查本单位的安全生产</a:t>
            </a:r>
            <a:r>
              <a:rPr lang="zh-CN" altLang="zh-CN" sz="2000" dirty="0" smtClean="0">
                <a:solidFill>
                  <a:srgbClr val="0070C0"/>
                </a:solidFill>
              </a:rPr>
              <a:t>工作</a:t>
            </a:r>
            <a:r>
              <a:rPr lang="en-US" altLang="zh-CN" sz="2000" dirty="0" smtClean="0">
                <a:solidFill>
                  <a:srgbClr val="0070C0"/>
                </a:solidFill>
              </a:rPr>
              <a:t>, </a:t>
            </a:r>
            <a:r>
              <a:rPr lang="zh-CN" altLang="zh-CN" sz="2000" dirty="0">
                <a:solidFill>
                  <a:srgbClr val="0070C0"/>
                </a:solidFill>
              </a:rPr>
              <a:t>及时消除生 产安全事故隐患；</a:t>
            </a:r>
          </a:p>
          <a:p>
            <a:pPr marL="457200" indent="-457200">
              <a:buAutoNum type="arabicPlain" startAt="6"/>
            </a:pPr>
            <a:r>
              <a:rPr lang="zh-CN" altLang="zh-CN" sz="2000" dirty="0">
                <a:solidFill>
                  <a:srgbClr val="0070C0"/>
                </a:solidFill>
              </a:rPr>
              <a:t>组织制定并实施本单位的生产安全事故应急救援预案；</a:t>
            </a:r>
            <a:endParaRPr lang="en-US" altLang="zh-CN" sz="2000" dirty="0">
              <a:solidFill>
                <a:srgbClr val="0070C0"/>
              </a:solidFill>
            </a:endParaRPr>
          </a:p>
          <a:p>
            <a:pPr marL="457200" indent="-457200">
              <a:buAutoNum type="arabicPlain" startAt="6"/>
            </a:pPr>
            <a:r>
              <a:rPr lang="zh-CN" altLang="zh-CN" sz="2000" dirty="0" smtClean="0">
                <a:solidFill>
                  <a:srgbClr val="0070C0"/>
                </a:solidFill>
              </a:rPr>
              <a:t>及时、</a:t>
            </a:r>
            <a:r>
              <a:rPr lang="zh-CN" altLang="zh-CN" sz="2000" dirty="0">
                <a:solidFill>
                  <a:srgbClr val="0070C0"/>
                </a:solidFill>
              </a:rPr>
              <a:t>如实报告生产</a:t>
            </a:r>
            <a:r>
              <a:rPr lang="zh-CN" altLang="zh-CN" sz="2000" dirty="0" smtClean="0">
                <a:solidFill>
                  <a:srgbClr val="0070C0"/>
                </a:solidFill>
              </a:rPr>
              <a:t>安全事故。</a:t>
            </a:r>
            <a:endParaRPr lang="zh-CN" altLang="zh-CN" sz="2000" dirty="0">
              <a:solidFill>
                <a:srgbClr val="0070C0"/>
              </a:solidFill>
            </a:endParaRPr>
          </a:p>
        </p:txBody>
      </p:sp>
    </p:spTree>
    <p:extLst>
      <p:ext uri="{BB962C8B-B14F-4D97-AF65-F5344CB8AC3E}">
        <p14:creationId xmlns:p14="http://schemas.microsoft.com/office/powerpoint/2010/main" val="12636028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695400" y="404664"/>
            <a:ext cx="2808312" cy="576063"/>
          </a:xfrm>
        </p:spPr>
        <p:txBody>
          <a:bodyPr vert="horz" wrap="square" lIns="91440" tIns="45720" rIns="91440" bIns="45720" numCol="1" anchor="ctr" anchorCtr="0" compatLnSpc="1">
            <a:noAutofit/>
          </a:bodyPr>
          <a:lstStyle/>
          <a:p>
            <a:pPr lvl="0">
              <a:defRPr/>
            </a:pPr>
            <a:r>
              <a:rPr lang="zh-CN" altLang="en-US" sz="3200" b="1" dirty="0">
                <a:solidFill>
                  <a:srgbClr val="0086C7"/>
                </a:solidFill>
                <a:latin typeface="微软雅黑" pitchFamily="34" charset="-122"/>
                <a:ea typeface="微软雅黑" pitchFamily="34" charset="-122"/>
              </a:rPr>
              <a:t>安全管理责任</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22</a:t>
            </a:fld>
            <a:endParaRPr lang="en-US" altLang="zh-CN" sz="1400" dirty="0">
              <a:latin typeface="Arial Black" panose="020B0A04020102020204" pitchFamily="34" charset="0"/>
            </a:endParaRPr>
          </a:p>
        </p:txBody>
      </p:sp>
      <p:sp>
        <p:nvSpPr>
          <p:cNvPr id="7" name="文本框 2"/>
          <p:cNvSpPr txBox="1"/>
          <p:nvPr/>
        </p:nvSpPr>
        <p:spPr>
          <a:xfrm>
            <a:off x="841002" y="1166549"/>
            <a:ext cx="10295558" cy="4062651"/>
          </a:xfrm>
          <a:prstGeom prst="rect">
            <a:avLst/>
          </a:prstGeom>
          <a:noFill/>
        </p:spPr>
        <p:txBody>
          <a:bodyPr wrap="square" rtlCol="0">
            <a:spAutoFit/>
          </a:bodyPr>
          <a:lstStyle/>
          <a:p>
            <a:r>
              <a:rPr lang="en-US" altLang="zh-CN" sz="2000" b="1" dirty="0"/>
              <a:t>4. 3    </a:t>
            </a:r>
            <a:r>
              <a:rPr lang="zh-CN" altLang="zh-CN" sz="2000" b="1" dirty="0"/>
              <a:t>作业人员责任</a:t>
            </a:r>
          </a:p>
          <a:p>
            <a:r>
              <a:rPr lang="en-US" altLang="zh-CN" sz="2000" dirty="0"/>
              <a:t>4. 3. 1    </a:t>
            </a:r>
            <a:r>
              <a:rPr lang="zh-CN" altLang="zh-CN" sz="2000" dirty="0"/>
              <a:t>患有以下疾病人员不得进入有限空间作业：</a:t>
            </a:r>
          </a:p>
          <a:p>
            <a:r>
              <a:rPr lang="en-US" altLang="zh-CN" sz="2000" dirty="0"/>
              <a:t>1    </a:t>
            </a:r>
            <a:r>
              <a:rPr lang="zh-CN" altLang="zh-CN" sz="2000" dirty="0"/>
              <a:t>心脑血管疾病和呼吸系统疾病的人群；</a:t>
            </a:r>
          </a:p>
          <a:p>
            <a:r>
              <a:rPr lang="en-US" altLang="zh-CN" sz="2000" dirty="0"/>
              <a:t>2    </a:t>
            </a:r>
            <a:r>
              <a:rPr lang="zh-CN" altLang="zh-CN" sz="2000" dirty="0" smtClean="0"/>
              <a:t>行动、眼睛、</a:t>
            </a:r>
            <a:r>
              <a:rPr lang="zh-CN" altLang="zh-CN" sz="2000" dirty="0"/>
              <a:t>耳朵这三类不</a:t>
            </a:r>
            <a:r>
              <a:rPr lang="zh-CN" altLang="zh-CN" sz="2000" dirty="0" smtClean="0"/>
              <a:t>协调</a:t>
            </a:r>
            <a:r>
              <a:rPr lang="en-US" altLang="zh-CN" sz="2000" dirty="0" smtClean="0"/>
              <a:t>,  </a:t>
            </a:r>
            <a:r>
              <a:rPr lang="zh-CN" altLang="zh-CN" sz="2000" dirty="0"/>
              <a:t>以及意识精神方面</a:t>
            </a:r>
            <a:r>
              <a:rPr lang="zh-CN" altLang="zh-CN" sz="2000" dirty="0" smtClean="0"/>
              <a:t>缺陷</a:t>
            </a:r>
            <a:r>
              <a:rPr lang="zh-CN" altLang="zh-CN" sz="2000" dirty="0"/>
              <a:t>的人群；</a:t>
            </a:r>
          </a:p>
          <a:p>
            <a:r>
              <a:rPr lang="en-US" altLang="zh-CN" sz="2000" dirty="0"/>
              <a:t>3    </a:t>
            </a:r>
            <a:r>
              <a:rPr lang="zh-CN" altLang="zh-CN" sz="2000" dirty="0"/>
              <a:t>精神幽闭症人群。</a:t>
            </a:r>
          </a:p>
          <a:p>
            <a:r>
              <a:rPr lang="en-US" altLang="zh-CN" sz="2000" dirty="0"/>
              <a:t>4. 3. 2    </a:t>
            </a:r>
            <a:r>
              <a:rPr lang="zh-CN" altLang="zh-CN" sz="2000" dirty="0"/>
              <a:t>作业负责人责任应符合下列规定：</a:t>
            </a:r>
          </a:p>
          <a:p>
            <a:r>
              <a:rPr lang="en-US" altLang="zh-CN" sz="2000" dirty="0"/>
              <a:t>1   </a:t>
            </a:r>
            <a:r>
              <a:rPr lang="en-US" altLang="zh-CN" sz="2000" dirty="0" smtClean="0"/>
              <a:t>  </a:t>
            </a:r>
            <a:r>
              <a:rPr lang="zh-CN" altLang="zh-CN" sz="2000" dirty="0"/>
              <a:t>接受有限空间作业安全生产培训及考核；</a:t>
            </a:r>
          </a:p>
          <a:p>
            <a:r>
              <a:rPr lang="en-US" altLang="zh-CN" sz="2000" dirty="0"/>
              <a:t>2    </a:t>
            </a:r>
            <a:r>
              <a:rPr lang="zh-CN" altLang="zh-CN" sz="2000" dirty="0"/>
              <a:t>了解整个作业过程中存在的危险危害因素；</a:t>
            </a:r>
          </a:p>
          <a:p>
            <a:r>
              <a:rPr lang="en-US" altLang="zh-CN" sz="2000" dirty="0"/>
              <a:t>3    </a:t>
            </a:r>
            <a:r>
              <a:rPr lang="zh-CN" altLang="zh-CN" sz="2000" dirty="0"/>
              <a:t>确认作业</a:t>
            </a:r>
            <a:r>
              <a:rPr lang="zh-CN" altLang="zh-CN" sz="2000" dirty="0" smtClean="0"/>
              <a:t>环境、作业程序、</a:t>
            </a:r>
            <a:r>
              <a:rPr lang="zh-CN" altLang="zh-CN" sz="2000" dirty="0"/>
              <a:t>防护</a:t>
            </a:r>
            <a:r>
              <a:rPr lang="zh-CN" altLang="zh-CN" sz="2000" dirty="0" smtClean="0"/>
              <a:t>设施、</a:t>
            </a:r>
            <a:r>
              <a:rPr lang="zh-CN" altLang="zh-CN" sz="2000" dirty="0"/>
              <a:t>作业人员符合</a:t>
            </a:r>
            <a:r>
              <a:rPr lang="zh-CN" altLang="zh-CN" sz="2000" dirty="0" smtClean="0"/>
              <a:t>要求后</a:t>
            </a:r>
            <a:r>
              <a:rPr lang="en-US" altLang="zh-CN" sz="2000" dirty="0" smtClean="0"/>
              <a:t>,  </a:t>
            </a:r>
            <a:r>
              <a:rPr lang="zh-CN" altLang="zh-CN" sz="2000" dirty="0" smtClean="0"/>
              <a:t>申报《有限空间作业许可审批表》见</a:t>
            </a:r>
            <a:r>
              <a:rPr lang="zh-CN" altLang="zh-CN" sz="2000" dirty="0"/>
              <a:t>附录 </a:t>
            </a:r>
            <a:r>
              <a:rPr lang="en-US" altLang="zh-CN" sz="2000" dirty="0"/>
              <a:t>A</a:t>
            </a:r>
            <a:r>
              <a:rPr lang="zh-CN" altLang="zh-CN" sz="2000" dirty="0"/>
              <a:t>；</a:t>
            </a:r>
          </a:p>
          <a:p>
            <a:r>
              <a:rPr lang="en-US" altLang="zh-CN" sz="2000" dirty="0"/>
              <a:t>4    </a:t>
            </a:r>
            <a:r>
              <a:rPr lang="zh-CN" altLang="zh-CN" sz="2000" dirty="0"/>
              <a:t>及时掌握作业过程中可能发生的条件</a:t>
            </a:r>
            <a:r>
              <a:rPr lang="zh-CN" altLang="zh-CN" sz="2000" dirty="0" smtClean="0"/>
              <a:t>变化</a:t>
            </a:r>
            <a:r>
              <a:rPr lang="en-US" altLang="zh-CN" sz="2000" dirty="0" smtClean="0"/>
              <a:t>,  </a:t>
            </a:r>
            <a:r>
              <a:rPr lang="zh-CN" altLang="zh-CN" sz="2000" dirty="0"/>
              <a:t>当有限</a:t>
            </a:r>
            <a:r>
              <a:rPr lang="zh-CN" altLang="zh-CN" sz="2000" dirty="0" smtClean="0"/>
              <a:t>空间作业条件</a:t>
            </a:r>
            <a:r>
              <a:rPr lang="zh-CN" altLang="zh-CN" sz="2000" dirty="0"/>
              <a:t>不符合安全要求</a:t>
            </a:r>
            <a:r>
              <a:rPr lang="zh-CN" altLang="zh-CN" sz="2000" dirty="0" smtClean="0"/>
              <a:t>时</a:t>
            </a:r>
            <a:r>
              <a:rPr lang="en-US" altLang="zh-CN" sz="2000" dirty="0" smtClean="0"/>
              <a:t>, </a:t>
            </a:r>
            <a:r>
              <a:rPr lang="zh-CN" altLang="zh-CN" sz="2000" dirty="0"/>
              <a:t>应立即停止</a:t>
            </a:r>
            <a:r>
              <a:rPr lang="zh-CN" altLang="zh-CN" sz="2000" dirty="0" smtClean="0"/>
              <a:t>作业</a:t>
            </a:r>
            <a:r>
              <a:rPr lang="en-US" altLang="zh-CN" sz="2000" dirty="0" smtClean="0"/>
              <a:t>, </a:t>
            </a:r>
            <a:r>
              <a:rPr lang="zh-CN" altLang="zh-CN" sz="2000" dirty="0"/>
              <a:t>并组织撤离作业 空间；</a:t>
            </a:r>
          </a:p>
          <a:p>
            <a:r>
              <a:rPr lang="en-US" altLang="zh-CN" sz="2000" dirty="0"/>
              <a:t>5    </a:t>
            </a:r>
            <a:r>
              <a:rPr lang="zh-CN" altLang="zh-CN" sz="2000" dirty="0"/>
              <a:t>对全体作业人员进行安全技术交底。</a:t>
            </a:r>
          </a:p>
        </p:txBody>
      </p:sp>
    </p:spTree>
    <p:extLst>
      <p:ext uri="{BB962C8B-B14F-4D97-AF65-F5344CB8AC3E}">
        <p14:creationId xmlns:p14="http://schemas.microsoft.com/office/powerpoint/2010/main" val="11324597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695400" y="404665"/>
            <a:ext cx="2808312" cy="576063"/>
          </a:xfrm>
        </p:spPr>
        <p:txBody>
          <a:bodyPr vert="horz" wrap="square" lIns="91440" tIns="45720" rIns="91440" bIns="45720" numCol="1" anchor="ctr" anchorCtr="0" compatLnSpc="1">
            <a:noAutofit/>
          </a:bodyPr>
          <a:lstStyle/>
          <a:p>
            <a:pPr lvl="0">
              <a:defRPr/>
            </a:pPr>
            <a:r>
              <a:rPr lang="zh-CN" altLang="en-US" sz="3200" b="1" dirty="0">
                <a:solidFill>
                  <a:srgbClr val="0086C7"/>
                </a:solidFill>
                <a:latin typeface="微软雅黑" pitchFamily="34" charset="-122"/>
                <a:ea typeface="微软雅黑" pitchFamily="34" charset="-122"/>
              </a:rPr>
              <a:t>安全管理责任</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23</a:t>
            </a:fld>
            <a:endParaRPr lang="en-US" altLang="zh-CN" sz="1400" dirty="0">
              <a:latin typeface="Arial Black" panose="020B0A04020102020204" pitchFamily="34" charset="0"/>
            </a:endParaRPr>
          </a:p>
        </p:txBody>
      </p:sp>
      <p:sp>
        <p:nvSpPr>
          <p:cNvPr id="7" name="文本框 2"/>
          <p:cNvSpPr txBox="1"/>
          <p:nvPr/>
        </p:nvSpPr>
        <p:spPr>
          <a:xfrm>
            <a:off x="841002" y="1128801"/>
            <a:ext cx="10295558" cy="5324535"/>
          </a:xfrm>
          <a:prstGeom prst="rect">
            <a:avLst/>
          </a:prstGeom>
          <a:noFill/>
        </p:spPr>
        <p:txBody>
          <a:bodyPr wrap="square" rtlCol="0">
            <a:spAutoFit/>
          </a:bodyPr>
          <a:lstStyle/>
          <a:p>
            <a:r>
              <a:rPr lang="en-US" altLang="zh-CN" sz="2000" dirty="0"/>
              <a:t>4. 3. 3    </a:t>
            </a:r>
            <a:r>
              <a:rPr lang="zh-CN" altLang="zh-CN" sz="2000" dirty="0"/>
              <a:t>监护人员责任应符合下列规定：</a:t>
            </a:r>
          </a:p>
          <a:p>
            <a:r>
              <a:rPr lang="en-US" altLang="zh-CN" sz="2000" dirty="0"/>
              <a:t>1    </a:t>
            </a:r>
            <a:r>
              <a:rPr lang="zh-CN" altLang="zh-CN" sz="2000" dirty="0"/>
              <a:t>接受有限空间作业安全生产培训及考核；</a:t>
            </a:r>
          </a:p>
          <a:p>
            <a:r>
              <a:rPr lang="en-US" altLang="zh-CN" sz="2000" dirty="0"/>
              <a:t>2    </a:t>
            </a:r>
            <a:r>
              <a:rPr lang="zh-CN" altLang="zh-CN" sz="2000" dirty="0"/>
              <a:t>接受安全技术交底；</a:t>
            </a:r>
          </a:p>
          <a:p>
            <a:r>
              <a:rPr lang="en-US" altLang="zh-CN" sz="2000" dirty="0"/>
              <a:t>3    </a:t>
            </a:r>
            <a:r>
              <a:rPr lang="zh-CN" altLang="zh-CN" sz="2000" dirty="0"/>
              <a:t>熟悉作业</a:t>
            </a:r>
            <a:r>
              <a:rPr lang="zh-CN" altLang="zh-CN" sz="2000" dirty="0" smtClean="0"/>
              <a:t>区域环境、</a:t>
            </a:r>
            <a:r>
              <a:rPr lang="zh-CN" altLang="zh-CN" sz="2000" dirty="0"/>
              <a:t>工艺</a:t>
            </a:r>
            <a:r>
              <a:rPr lang="zh-CN" altLang="zh-CN" sz="2000" dirty="0" smtClean="0"/>
              <a:t>情况</a:t>
            </a:r>
            <a:r>
              <a:rPr lang="en-US" altLang="zh-CN" sz="2000" dirty="0" smtClean="0"/>
              <a:t>,  </a:t>
            </a:r>
            <a:r>
              <a:rPr lang="zh-CN" altLang="zh-CN" sz="2000" dirty="0"/>
              <a:t>及时判断和处理</a:t>
            </a:r>
            <a:r>
              <a:rPr lang="zh-CN" altLang="zh-CN" sz="2000" dirty="0" smtClean="0"/>
              <a:t>异常情况</a:t>
            </a:r>
            <a:r>
              <a:rPr lang="zh-CN" altLang="zh-CN" sz="2000" dirty="0"/>
              <a:t>；</a:t>
            </a:r>
          </a:p>
          <a:p>
            <a:r>
              <a:rPr lang="en-US" altLang="zh-CN" sz="2000" dirty="0" smtClean="0"/>
              <a:t>4    </a:t>
            </a:r>
            <a:r>
              <a:rPr lang="zh-CN" altLang="zh-CN" sz="2000" dirty="0"/>
              <a:t>检查安全措施落实</a:t>
            </a:r>
            <a:r>
              <a:rPr lang="zh-CN" altLang="zh-CN" sz="2000" dirty="0" smtClean="0"/>
              <a:t>情况，如</a:t>
            </a:r>
            <a:r>
              <a:rPr lang="zh-CN" altLang="zh-CN" sz="2000" dirty="0"/>
              <a:t>落实不到位的严禁开展作业 ；</a:t>
            </a:r>
          </a:p>
          <a:p>
            <a:r>
              <a:rPr lang="en-US" altLang="zh-CN" sz="2000" dirty="0"/>
              <a:t>5    </a:t>
            </a:r>
            <a:r>
              <a:rPr lang="zh-CN" altLang="zh-CN" sz="2000" dirty="0"/>
              <a:t>全过程掌握作业人员作业期间情况</a:t>
            </a:r>
            <a:r>
              <a:rPr lang="zh-CN" altLang="zh-CN" sz="2000" dirty="0" smtClean="0"/>
              <a:t>，保证</a:t>
            </a:r>
            <a:r>
              <a:rPr lang="zh-CN" altLang="zh-CN" sz="2000" dirty="0"/>
              <a:t>在有限空间</a:t>
            </a:r>
            <a:r>
              <a:rPr lang="zh-CN" altLang="zh-CN" sz="2000" dirty="0" smtClean="0"/>
              <a:t>作业</a:t>
            </a:r>
            <a:r>
              <a:rPr lang="zh-CN" altLang="zh-CN" sz="2000" dirty="0"/>
              <a:t>期间持续</a:t>
            </a:r>
            <a:r>
              <a:rPr lang="zh-CN" altLang="zh-CN" sz="2000" dirty="0" smtClean="0"/>
              <a:t>监护，</a:t>
            </a:r>
            <a:r>
              <a:rPr lang="zh-CN" altLang="zh-CN" sz="2000" dirty="0"/>
              <a:t>与作业人员进行有效的操作、报警、撤离等</a:t>
            </a:r>
            <a:r>
              <a:rPr lang="zh-CN" altLang="zh-CN" sz="2000" dirty="0" smtClean="0"/>
              <a:t>信息</a:t>
            </a:r>
            <a:r>
              <a:rPr lang="zh-CN" altLang="zh-CN" sz="2000" dirty="0"/>
              <a:t>沟通；</a:t>
            </a:r>
          </a:p>
          <a:p>
            <a:r>
              <a:rPr lang="en-US" altLang="zh-CN" sz="2000" dirty="0"/>
              <a:t>6    </a:t>
            </a:r>
            <a:r>
              <a:rPr lang="zh-CN" altLang="zh-CN" sz="2000" dirty="0"/>
              <a:t>在紧急情况时向作业人员发出撤离</a:t>
            </a:r>
            <a:r>
              <a:rPr lang="zh-CN" altLang="zh-CN" sz="2000" dirty="0" smtClean="0"/>
              <a:t>警告，必要</a:t>
            </a:r>
            <a:r>
              <a:rPr lang="zh-CN" altLang="zh-CN" sz="2000" dirty="0"/>
              <a:t>时立即</a:t>
            </a:r>
            <a:r>
              <a:rPr lang="zh-CN" altLang="zh-CN" sz="2000" dirty="0" smtClean="0"/>
              <a:t>呼叫</a:t>
            </a:r>
            <a:r>
              <a:rPr lang="zh-CN" altLang="zh-CN" sz="2000" dirty="0"/>
              <a:t>应急</a:t>
            </a:r>
            <a:r>
              <a:rPr lang="zh-CN" altLang="zh-CN" sz="2000" dirty="0" smtClean="0"/>
              <a:t>救援，并</a:t>
            </a:r>
            <a:r>
              <a:rPr lang="zh-CN" altLang="zh-CN" sz="2000" dirty="0"/>
              <a:t>在有限空间外实施紧急救援工作 ；</a:t>
            </a:r>
          </a:p>
          <a:p>
            <a:pPr marL="457200" indent="-457200">
              <a:buAutoNum type="arabicPlain" startAt="7"/>
            </a:pPr>
            <a:r>
              <a:rPr lang="zh-CN" altLang="zh-CN" sz="2000" dirty="0" smtClean="0"/>
              <a:t>禁止</a:t>
            </a:r>
            <a:r>
              <a:rPr lang="zh-CN" altLang="zh-CN" sz="2000" dirty="0"/>
              <a:t>未经授权的人员进入有限</a:t>
            </a:r>
            <a:r>
              <a:rPr lang="zh-CN" altLang="zh-CN" sz="2000" dirty="0" smtClean="0"/>
              <a:t>空间。</a:t>
            </a:r>
            <a:endParaRPr lang="en-US" altLang="zh-CN" sz="2000" dirty="0"/>
          </a:p>
          <a:p>
            <a:r>
              <a:rPr lang="en-US" altLang="zh-CN" sz="2000" dirty="0"/>
              <a:t>4. 3. 4    </a:t>
            </a:r>
            <a:r>
              <a:rPr lang="zh-CN" altLang="zh-CN" sz="2000" dirty="0"/>
              <a:t>检测人员责任应符合下列</a:t>
            </a:r>
            <a:r>
              <a:rPr lang="zh-CN" altLang="zh-CN" sz="2000" dirty="0" smtClean="0"/>
              <a:t>规定：</a:t>
            </a:r>
            <a:endParaRPr lang="zh-CN" altLang="zh-CN" sz="2000" dirty="0"/>
          </a:p>
          <a:p>
            <a:r>
              <a:rPr lang="en-US" altLang="zh-CN" sz="2000" dirty="0"/>
              <a:t>1    </a:t>
            </a:r>
            <a:r>
              <a:rPr lang="zh-CN" altLang="zh-CN" sz="2000" dirty="0"/>
              <a:t>接受有限空间作业安全生产培训及</a:t>
            </a:r>
            <a:r>
              <a:rPr lang="zh-CN" altLang="zh-CN" sz="2000" dirty="0" smtClean="0"/>
              <a:t>考核；</a:t>
            </a:r>
            <a:endParaRPr lang="zh-CN" altLang="zh-CN" sz="2000" dirty="0"/>
          </a:p>
          <a:p>
            <a:r>
              <a:rPr lang="en-US" altLang="zh-CN" sz="2000" dirty="0"/>
              <a:t>2    </a:t>
            </a:r>
            <a:r>
              <a:rPr lang="zh-CN" altLang="zh-CN" sz="2000" dirty="0"/>
              <a:t>接受安全技术</a:t>
            </a:r>
            <a:r>
              <a:rPr lang="zh-CN" altLang="zh-CN" sz="2000" dirty="0" smtClean="0"/>
              <a:t>交底；</a:t>
            </a:r>
            <a:endParaRPr lang="zh-CN" altLang="zh-CN" sz="2000" dirty="0"/>
          </a:p>
          <a:p>
            <a:r>
              <a:rPr lang="en-US" altLang="zh-CN" sz="2000" dirty="0"/>
              <a:t>3    </a:t>
            </a:r>
            <a:r>
              <a:rPr lang="zh-CN" altLang="zh-CN" sz="2000" dirty="0"/>
              <a:t>熟悉检测仪器设备使用和检测</a:t>
            </a:r>
            <a:r>
              <a:rPr lang="zh-CN" altLang="zh-CN" sz="2000" dirty="0" smtClean="0"/>
              <a:t>方法；</a:t>
            </a:r>
            <a:endParaRPr lang="zh-CN" altLang="zh-CN" sz="2000" dirty="0"/>
          </a:p>
          <a:p>
            <a:pPr marL="457200" indent="-457200">
              <a:buAutoNum type="arabicPlain" startAt="4"/>
            </a:pPr>
            <a:r>
              <a:rPr lang="zh-CN" altLang="zh-CN" sz="2000" dirty="0" smtClean="0"/>
              <a:t>按</a:t>
            </a:r>
            <a:r>
              <a:rPr lang="zh-CN" altLang="zh-CN" sz="2000" dirty="0"/>
              <a:t>作业人员操作规程中的有关规定实施</a:t>
            </a:r>
            <a:r>
              <a:rPr lang="zh-CN" altLang="zh-CN" sz="2000" dirty="0" smtClean="0"/>
              <a:t>检测；</a:t>
            </a:r>
            <a:r>
              <a:rPr lang="en-US" altLang="zh-CN" sz="2000" dirty="0" smtClean="0"/>
              <a:t>  </a:t>
            </a:r>
          </a:p>
          <a:p>
            <a:pPr marL="457200" indent="-457200">
              <a:buAutoNum type="arabicPlain" startAt="4"/>
            </a:pPr>
            <a:r>
              <a:rPr lang="zh-CN" altLang="zh-CN" sz="2000" dirty="0" smtClean="0"/>
              <a:t>科学分析</a:t>
            </a:r>
            <a:r>
              <a:rPr lang="zh-CN" altLang="zh-CN" sz="2000" dirty="0"/>
              <a:t>有毒有害介质产生的</a:t>
            </a:r>
            <a:r>
              <a:rPr lang="zh-CN" altLang="zh-CN" sz="2000" dirty="0" smtClean="0"/>
              <a:t>原因；</a:t>
            </a:r>
            <a:endParaRPr lang="zh-CN" altLang="zh-CN" sz="2000" dirty="0"/>
          </a:p>
          <a:p>
            <a:r>
              <a:rPr lang="en-US" altLang="zh-CN" sz="2000" dirty="0"/>
              <a:t>6    </a:t>
            </a:r>
            <a:r>
              <a:rPr lang="zh-CN" altLang="zh-CN" sz="2000" dirty="0"/>
              <a:t>对所监测的数据记录并负责 </a:t>
            </a:r>
            <a:r>
              <a:rPr lang="zh-CN" altLang="zh-CN" sz="2000" dirty="0" smtClean="0"/>
              <a:t>。</a:t>
            </a:r>
            <a:endParaRPr lang="zh-CN" altLang="zh-CN" sz="2000" dirty="0"/>
          </a:p>
        </p:txBody>
      </p:sp>
    </p:spTree>
    <p:extLst>
      <p:ext uri="{BB962C8B-B14F-4D97-AF65-F5344CB8AC3E}">
        <p14:creationId xmlns:p14="http://schemas.microsoft.com/office/powerpoint/2010/main" val="21064197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695400" y="404665"/>
            <a:ext cx="2808312" cy="576063"/>
          </a:xfrm>
        </p:spPr>
        <p:txBody>
          <a:bodyPr vert="horz" wrap="square" lIns="91440" tIns="45720" rIns="91440" bIns="45720" numCol="1" anchor="ctr" anchorCtr="0" compatLnSpc="1">
            <a:noAutofit/>
          </a:bodyPr>
          <a:lstStyle/>
          <a:p>
            <a:pPr lvl="0">
              <a:defRPr/>
            </a:pPr>
            <a:r>
              <a:rPr lang="zh-CN" altLang="en-US" sz="3200" b="1" dirty="0">
                <a:solidFill>
                  <a:srgbClr val="0086C7"/>
                </a:solidFill>
                <a:latin typeface="微软雅黑" pitchFamily="34" charset="-122"/>
                <a:ea typeface="微软雅黑" pitchFamily="34" charset="-122"/>
              </a:rPr>
              <a:t>安全管理责任</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24</a:t>
            </a:fld>
            <a:endParaRPr lang="en-US" altLang="zh-CN" sz="1400" dirty="0">
              <a:latin typeface="Arial Black" panose="020B0A04020102020204" pitchFamily="34" charset="0"/>
            </a:endParaRPr>
          </a:p>
        </p:txBody>
      </p:sp>
      <p:sp>
        <p:nvSpPr>
          <p:cNvPr id="7" name="文本框 2"/>
          <p:cNvSpPr txBox="1"/>
          <p:nvPr/>
        </p:nvSpPr>
        <p:spPr>
          <a:xfrm>
            <a:off x="841002" y="1391285"/>
            <a:ext cx="10295558" cy="3477875"/>
          </a:xfrm>
          <a:prstGeom prst="rect">
            <a:avLst/>
          </a:prstGeom>
          <a:noFill/>
        </p:spPr>
        <p:txBody>
          <a:bodyPr wrap="square" rtlCol="0">
            <a:spAutoFit/>
          </a:bodyPr>
          <a:lstStyle/>
          <a:p>
            <a:r>
              <a:rPr lang="en-US" altLang="zh-CN" sz="2000" dirty="0"/>
              <a:t>4. 3. 5    </a:t>
            </a:r>
            <a:r>
              <a:rPr lang="zh-CN" altLang="zh-CN" sz="2000" dirty="0"/>
              <a:t>操作人员责任应符合下列规定 ：</a:t>
            </a:r>
          </a:p>
          <a:p>
            <a:r>
              <a:rPr lang="en-US" altLang="zh-CN" sz="2000" dirty="0"/>
              <a:t>1    </a:t>
            </a:r>
            <a:r>
              <a:rPr lang="zh-CN" altLang="zh-CN" sz="2000" dirty="0"/>
              <a:t>接受有限空间作业安全生产培训及考核 ；</a:t>
            </a:r>
          </a:p>
          <a:p>
            <a:r>
              <a:rPr lang="en-US" altLang="zh-CN" sz="2000" dirty="0"/>
              <a:t>2    </a:t>
            </a:r>
            <a:r>
              <a:rPr lang="zh-CN" altLang="zh-CN" sz="2000" dirty="0"/>
              <a:t>接受安全技术交底 ；</a:t>
            </a:r>
          </a:p>
          <a:p>
            <a:r>
              <a:rPr lang="en-US" altLang="zh-CN" sz="2000" dirty="0"/>
              <a:t>3    </a:t>
            </a:r>
            <a:r>
              <a:rPr lang="zh-CN" altLang="zh-CN" sz="2000" dirty="0"/>
              <a:t>遵守有限空间作业安全</a:t>
            </a:r>
            <a:r>
              <a:rPr lang="zh-CN" altLang="zh-CN" sz="2000" dirty="0" smtClean="0"/>
              <a:t>操作规程，正确</a:t>
            </a:r>
            <a:r>
              <a:rPr lang="zh-CN" altLang="zh-CN" sz="2000" dirty="0"/>
              <a:t>使用有限空间</a:t>
            </a:r>
            <a:r>
              <a:rPr lang="zh-CN" altLang="zh-CN" sz="2000" dirty="0" smtClean="0"/>
              <a:t>作业</a:t>
            </a:r>
            <a:r>
              <a:rPr lang="zh-CN" altLang="zh-CN" sz="2000" dirty="0"/>
              <a:t>检测设备</a:t>
            </a:r>
            <a:r>
              <a:rPr lang="zh-CN" altLang="zh-CN" sz="2000" dirty="0" smtClean="0"/>
              <a:t>、安全</a:t>
            </a:r>
            <a:r>
              <a:rPr lang="zh-CN" altLang="zh-CN" sz="2000" dirty="0"/>
              <a:t>设施及个人防护</a:t>
            </a:r>
            <a:r>
              <a:rPr lang="zh-CN" altLang="zh-CN" sz="2000" dirty="0" smtClean="0"/>
              <a:t>用品；</a:t>
            </a:r>
            <a:endParaRPr lang="zh-CN" altLang="zh-CN" sz="2000" dirty="0"/>
          </a:p>
          <a:p>
            <a:r>
              <a:rPr lang="en-US" altLang="zh-CN" sz="2000" dirty="0"/>
              <a:t>4    </a:t>
            </a:r>
            <a:r>
              <a:rPr lang="zh-CN" altLang="zh-CN" sz="2000" dirty="0"/>
              <a:t>作业前检查确认安全防护及个人防护用品的可靠性和</a:t>
            </a:r>
            <a:r>
              <a:rPr lang="zh-CN" altLang="zh-CN" sz="2000" dirty="0" smtClean="0"/>
              <a:t>有效性；</a:t>
            </a:r>
            <a:endParaRPr lang="zh-CN" altLang="zh-CN" sz="2000" dirty="0"/>
          </a:p>
          <a:p>
            <a:r>
              <a:rPr lang="en-US" altLang="zh-CN" sz="2000" dirty="0"/>
              <a:t>5    </a:t>
            </a:r>
            <a:r>
              <a:rPr lang="zh-CN" altLang="zh-CN" sz="2000" dirty="0"/>
              <a:t>与监护人保持有效的操作作业</a:t>
            </a:r>
            <a:r>
              <a:rPr lang="zh-CN" altLang="zh-CN" sz="2000" dirty="0" smtClean="0"/>
              <a:t>、报警、撤离</a:t>
            </a:r>
            <a:r>
              <a:rPr lang="zh-CN" altLang="zh-CN" sz="2000" dirty="0"/>
              <a:t>等信息</a:t>
            </a:r>
            <a:r>
              <a:rPr lang="zh-CN" altLang="zh-CN" sz="2000" dirty="0" smtClean="0"/>
              <a:t>沟通，出现</a:t>
            </a:r>
            <a:r>
              <a:rPr lang="zh-CN" altLang="zh-CN" sz="2000" dirty="0"/>
              <a:t>异常情况或身体</a:t>
            </a:r>
            <a:r>
              <a:rPr lang="zh-CN" altLang="zh-CN" sz="2000" dirty="0" smtClean="0"/>
              <a:t>不适，</a:t>
            </a:r>
            <a:r>
              <a:rPr lang="en-US" altLang="zh-CN" sz="2000" dirty="0" smtClean="0"/>
              <a:t>        </a:t>
            </a:r>
            <a:r>
              <a:rPr lang="zh-CN" altLang="zh-CN" sz="2000" dirty="0"/>
              <a:t>立即向监护人发信号并迅速</a:t>
            </a:r>
            <a:r>
              <a:rPr lang="zh-CN" altLang="zh-CN" sz="2000" dirty="0" smtClean="0"/>
              <a:t>撤离；</a:t>
            </a:r>
            <a:endParaRPr lang="zh-CN" altLang="zh-CN" sz="2000" dirty="0"/>
          </a:p>
          <a:p>
            <a:r>
              <a:rPr lang="en-US" altLang="zh-CN" sz="2000" dirty="0"/>
              <a:t>6    </a:t>
            </a:r>
            <a:r>
              <a:rPr lang="zh-CN" altLang="zh-CN" sz="2000" dirty="0"/>
              <a:t>听从作业负责人或监护人员的</a:t>
            </a:r>
            <a:r>
              <a:rPr lang="zh-CN" altLang="zh-CN" sz="2000" dirty="0" smtClean="0"/>
              <a:t>指挥，严禁</a:t>
            </a:r>
            <a:r>
              <a:rPr lang="zh-CN" altLang="zh-CN" sz="2000" dirty="0"/>
              <a:t>冒险</a:t>
            </a:r>
            <a:r>
              <a:rPr lang="zh-CN" altLang="zh-CN" sz="2000" dirty="0" smtClean="0"/>
              <a:t>作业。</a:t>
            </a:r>
            <a:endParaRPr lang="zh-CN" altLang="zh-CN" sz="2000" dirty="0"/>
          </a:p>
          <a:p>
            <a:r>
              <a:rPr lang="en-US" altLang="zh-CN" sz="2000" dirty="0"/>
              <a:t>4. 3. 6    </a:t>
            </a:r>
            <a:r>
              <a:rPr lang="zh-CN" altLang="zh-CN" sz="2000" dirty="0"/>
              <a:t>作业负责人</a:t>
            </a:r>
            <a:r>
              <a:rPr lang="zh-CN" altLang="zh-CN" sz="2000" dirty="0" smtClean="0"/>
              <a:t>、监护</a:t>
            </a:r>
            <a:r>
              <a:rPr lang="zh-CN" altLang="zh-CN" sz="2000" dirty="0"/>
              <a:t>人员为专职</a:t>
            </a:r>
            <a:r>
              <a:rPr lang="zh-CN" altLang="zh-CN" sz="2000" dirty="0" smtClean="0"/>
              <a:t>人员，不得</a:t>
            </a:r>
            <a:r>
              <a:rPr lang="zh-CN" altLang="zh-CN" sz="2000" dirty="0"/>
              <a:t>兼任其他</a:t>
            </a:r>
            <a:r>
              <a:rPr lang="zh-CN" altLang="zh-CN" sz="2000" dirty="0" smtClean="0"/>
              <a:t>有限空间</a:t>
            </a:r>
            <a:r>
              <a:rPr lang="zh-CN" altLang="zh-CN" sz="2000" dirty="0"/>
              <a:t>作业</a:t>
            </a:r>
            <a:r>
              <a:rPr lang="zh-CN" altLang="zh-CN" sz="2000" dirty="0" smtClean="0"/>
              <a:t>职责。</a:t>
            </a:r>
            <a:endParaRPr lang="zh-CN" altLang="zh-CN" sz="2000" dirty="0"/>
          </a:p>
          <a:p>
            <a:pPr marL="457200" indent="-457200">
              <a:buAutoNum type="arabicPlain" startAt="7"/>
            </a:pPr>
            <a:endParaRPr lang="en-US" altLang="zh-CN" sz="2000" dirty="0" smtClean="0"/>
          </a:p>
        </p:txBody>
      </p:sp>
    </p:spTree>
    <p:extLst>
      <p:ext uri="{BB962C8B-B14F-4D97-AF65-F5344CB8AC3E}">
        <p14:creationId xmlns:p14="http://schemas.microsoft.com/office/powerpoint/2010/main" val="20017992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695400" y="404665"/>
            <a:ext cx="2808312" cy="576063"/>
          </a:xfrm>
        </p:spPr>
        <p:txBody>
          <a:bodyPr vert="horz" wrap="square" lIns="91440" tIns="45720" rIns="91440" bIns="45720" numCol="1" anchor="ctr" anchorCtr="0" compatLnSpc="1">
            <a:noAutofit/>
          </a:bodyPr>
          <a:lstStyle/>
          <a:p>
            <a:pPr lvl="0">
              <a:defRPr/>
            </a:pPr>
            <a:r>
              <a:rPr lang="zh-CN" altLang="en-US" sz="3200" b="1" dirty="0">
                <a:solidFill>
                  <a:srgbClr val="0086C7"/>
                </a:solidFill>
                <a:latin typeface="微软雅黑" pitchFamily="34" charset="-122"/>
                <a:ea typeface="微软雅黑" pitchFamily="34" charset="-122"/>
              </a:rPr>
              <a:t>安全管理责任</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25</a:t>
            </a:fld>
            <a:endParaRPr lang="en-US" altLang="zh-CN" sz="1400" dirty="0">
              <a:latin typeface="Arial Black" panose="020B0A04020102020204" pitchFamily="34" charset="0"/>
            </a:endParaRPr>
          </a:p>
        </p:txBody>
      </p:sp>
      <p:sp>
        <p:nvSpPr>
          <p:cNvPr id="7" name="文本框 2"/>
          <p:cNvSpPr txBox="1"/>
          <p:nvPr/>
        </p:nvSpPr>
        <p:spPr>
          <a:xfrm>
            <a:off x="841002" y="1052737"/>
            <a:ext cx="10295558" cy="5324535"/>
          </a:xfrm>
          <a:prstGeom prst="rect">
            <a:avLst/>
          </a:prstGeom>
          <a:noFill/>
        </p:spPr>
        <p:txBody>
          <a:bodyPr wrap="square" rtlCol="0">
            <a:spAutoFit/>
          </a:bodyPr>
          <a:lstStyle/>
          <a:p>
            <a:r>
              <a:rPr lang="en-US" altLang="zh-CN" sz="2000" b="1" dirty="0"/>
              <a:t>4. 4    </a:t>
            </a:r>
            <a:r>
              <a:rPr lang="zh-CN" altLang="zh-CN" sz="2000" b="1" dirty="0"/>
              <a:t>作业培训</a:t>
            </a:r>
          </a:p>
          <a:p>
            <a:r>
              <a:rPr lang="en-US" altLang="zh-CN" sz="2000" dirty="0"/>
              <a:t>4. 4. 1    </a:t>
            </a:r>
            <a:r>
              <a:rPr lang="zh-CN" altLang="zh-CN" sz="2000" dirty="0"/>
              <a:t>管理单位和作业单位应对有限空间作业管理负责人</a:t>
            </a:r>
            <a:r>
              <a:rPr lang="zh-CN" altLang="zh-CN" sz="2000" dirty="0" smtClean="0"/>
              <a:t>、</a:t>
            </a:r>
            <a:r>
              <a:rPr lang="en-US" altLang="zh-CN" sz="2000" dirty="0" smtClean="0"/>
              <a:t> </a:t>
            </a:r>
            <a:r>
              <a:rPr lang="zh-CN" altLang="zh-CN" sz="2000" dirty="0"/>
              <a:t>安 全管理人员</a:t>
            </a:r>
            <a:r>
              <a:rPr lang="zh-CN" altLang="zh-CN" sz="2000" dirty="0" smtClean="0"/>
              <a:t>、作业</a:t>
            </a:r>
            <a:r>
              <a:rPr lang="zh-CN" altLang="zh-CN" sz="2000" dirty="0"/>
              <a:t>场所负责人</a:t>
            </a:r>
            <a:r>
              <a:rPr lang="zh-CN" altLang="zh-CN" sz="2000" dirty="0" smtClean="0"/>
              <a:t>、监护</a:t>
            </a:r>
            <a:r>
              <a:rPr lang="zh-CN" altLang="zh-CN" sz="2000" dirty="0"/>
              <a:t>人员</a:t>
            </a:r>
            <a:r>
              <a:rPr lang="zh-CN" altLang="zh-CN" sz="2000" dirty="0" smtClean="0"/>
              <a:t>、检测</a:t>
            </a:r>
            <a:r>
              <a:rPr lang="zh-CN" altLang="zh-CN" sz="2000" dirty="0"/>
              <a:t>人员</a:t>
            </a:r>
            <a:r>
              <a:rPr lang="zh-CN" altLang="zh-CN" sz="2000" dirty="0" smtClean="0"/>
              <a:t>、操作人员、应急</a:t>
            </a:r>
            <a:r>
              <a:rPr lang="zh-CN" altLang="zh-CN" sz="2000" dirty="0"/>
              <a:t>救援人员进行专项安全培训并</a:t>
            </a:r>
            <a:r>
              <a:rPr lang="zh-CN" altLang="zh-CN" sz="2000" dirty="0" smtClean="0"/>
              <a:t>考核。</a:t>
            </a:r>
            <a:endParaRPr lang="zh-CN" altLang="zh-CN" sz="2000" dirty="0"/>
          </a:p>
          <a:p>
            <a:r>
              <a:rPr lang="en-US" altLang="zh-CN" sz="2000" dirty="0"/>
              <a:t>4. 4. 2    </a:t>
            </a:r>
            <a:r>
              <a:rPr lang="zh-CN" altLang="zh-CN" sz="2000" dirty="0"/>
              <a:t>有限空间作业安全培训应至少包含下列</a:t>
            </a:r>
            <a:r>
              <a:rPr lang="zh-CN" altLang="zh-CN" sz="2000" dirty="0" smtClean="0"/>
              <a:t>内容：</a:t>
            </a:r>
            <a:endParaRPr lang="zh-CN" altLang="zh-CN" sz="2000" dirty="0"/>
          </a:p>
          <a:p>
            <a:r>
              <a:rPr lang="en-US" altLang="zh-CN" sz="2000" dirty="0"/>
              <a:t>1    </a:t>
            </a:r>
            <a:r>
              <a:rPr lang="zh-CN" altLang="zh-CN" sz="2000" dirty="0"/>
              <a:t>有限空间作业安全相关法律</a:t>
            </a:r>
            <a:r>
              <a:rPr lang="zh-CN" altLang="zh-CN" sz="2000" dirty="0" smtClean="0"/>
              <a:t>法规；</a:t>
            </a:r>
            <a:endParaRPr lang="zh-CN" altLang="zh-CN" sz="2000" dirty="0"/>
          </a:p>
          <a:p>
            <a:r>
              <a:rPr lang="en-US" altLang="zh-CN" sz="2000" dirty="0"/>
              <a:t>2    </a:t>
            </a:r>
            <a:r>
              <a:rPr lang="zh-CN" altLang="zh-CN" sz="2000" dirty="0"/>
              <a:t>有限空间作业安全管理</a:t>
            </a:r>
            <a:r>
              <a:rPr lang="zh-CN" altLang="zh-CN" sz="2000" dirty="0" smtClean="0"/>
              <a:t>要求；</a:t>
            </a:r>
            <a:endParaRPr lang="zh-CN" altLang="zh-CN" sz="2000" dirty="0"/>
          </a:p>
          <a:p>
            <a:pPr marL="457200" indent="-457200">
              <a:buAutoNum type="arabicPlain" startAt="3"/>
            </a:pPr>
            <a:r>
              <a:rPr lang="zh-CN" altLang="zh-CN" sz="2000" dirty="0" smtClean="0"/>
              <a:t>有限</a:t>
            </a:r>
            <a:r>
              <a:rPr lang="zh-CN" altLang="zh-CN" sz="2000" dirty="0"/>
              <a:t>空间存在的危险特性和安全作业的</a:t>
            </a:r>
            <a:r>
              <a:rPr lang="zh-CN" altLang="zh-CN" sz="2000" dirty="0" smtClean="0"/>
              <a:t>要求；</a:t>
            </a:r>
            <a:r>
              <a:rPr lang="en-US" altLang="zh-CN" sz="2000" dirty="0" smtClean="0"/>
              <a:t> </a:t>
            </a:r>
          </a:p>
          <a:p>
            <a:pPr marL="457200" indent="-457200">
              <a:buAutoNum type="arabicPlain" startAt="3"/>
            </a:pPr>
            <a:r>
              <a:rPr lang="zh-CN" altLang="zh-CN" sz="2000" dirty="0" smtClean="0"/>
              <a:t>有限</a:t>
            </a:r>
            <a:r>
              <a:rPr lang="zh-CN" altLang="zh-CN" sz="2000" dirty="0"/>
              <a:t>空间作业危险因素和安全防范</a:t>
            </a:r>
            <a:r>
              <a:rPr lang="zh-CN" altLang="zh-CN" sz="2000" dirty="0" smtClean="0"/>
              <a:t>措施；</a:t>
            </a:r>
            <a:endParaRPr lang="zh-CN" altLang="zh-CN" sz="2000" dirty="0"/>
          </a:p>
          <a:p>
            <a:r>
              <a:rPr lang="en-US" altLang="zh-CN" sz="2000" dirty="0"/>
              <a:t>5    </a:t>
            </a:r>
            <a:r>
              <a:rPr lang="zh-CN" altLang="zh-CN" sz="2000" dirty="0"/>
              <a:t>有限空间作业安全</a:t>
            </a:r>
            <a:r>
              <a:rPr lang="zh-CN" altLang="zh-CN" sz="2000" dirty="0" smtClean="0"/>
              <a:t>操作规程；</a:t>
            </a:r>
            <a:endParaRPr lang="zh-CN" altLang="zh-CN" sz="2000" dirty="0"/>
          </a:p>
          <a:p>
            <a:pPr marL="457200" indent="-457200">
              <a:buAutoNum type="arabicPlain" startAt="6"/>
            </a:pPr>
            <a:r>
              <a:rPr lang="zh-CN" altLang="zh-CN" sz="2000" dirty="0" smtClean="0"/>
              <a:t>安全防护设备</a:t>
            </a:r>
            <a:r>
              <a:rPr lang="zh-CN" altLang="zh-CN" sz="2000" dirty="0"/>
              <a:t>及应急救援设备设施的正确</a:t>
            </a:r>
            <a:r>
              <a:rPr lang="zh-CN" altLang="zh-CN" sz="2000" dirty="0" smtClean="0"/>
              <a:t>使用；</a:t>
            </a:r>
            <a:r>
              <a:rPr lang="en-US" altLang="zh-CN" sz="2000" dirty="0" smtClean="0"/>
              <a:t> </a:t>
            </a:r>
          </a:p>
          <a:p>
            <a:pPr marL="457200" indent="-457200">
              <a:buAutoNum type="arabicPlain" startAt="6"/>
            </a:pPr>
            <a:r>
              <a:rPr lang="zh-CN" altLang="zh-CN" sz="2000" dirty="0" smtClean="0"/>
              <a:t>应急</a:t>
            </a:r>
            <a:r>
              <a:rPr lang="zh-CN" altLang="zh-CN" sz="2000" dirty="0"/>
              <a:t>救援措施</a:t>
            </a:r>
            <a:r>
              <a:rPr lang="zh-CN" altLang="zh-CN" sz="2000" dirty="0" smtClean="0"/>
              <a:t>、现场</a:t>
            </a:r>
            <a:r>
              <a:rPr lang="zh-CN" altLang="zh-CN" sz="2000" dirty="0"/>
              <a:t>急救及处置措施</a:t>
            </a:r>
            <a:r>
              <a:rPr lang="zh-CN" altLang="zh-CN" sz="2000" dirty="0" smtClean="0"/>
              <a:t>等；</a:t>
            </a:r>
            <a:endParaRPr lang="zh-CN" altLang="zh-CN" sz="2000" dirty="0"/>
          </a:p>
          <a:p>
            <a:r>
              <a:rPr lang="en-US" altLang="zh-CN" sz="2000" dirty="0"/>
              <a:t>8    </a:t>
            </a:r>
            <a:r>
              <a:rPr lang="zh-CN" altLang="zh-CN" sz="2000" dirty="0"/>
              <a:t>有限空间作业事故案例</a:t>
            </a:r>
            <a:r>
              <a:rPr lang="zh-CN" altLang="zh-CN" sz="2000" dirty="0" smtClean="0"/>
              <a:t>分析。</a:t>
            </a:r>
            <a:endParaRPr lang="zh-CN" altLang="zh-CN" sz="2000" dirty="0"/>
          </a:p>
          <a:p>
            <a:r>
              <a:rPr lang="en-US" altLang="zh-CN" sz="2000" dirty="0"/>
              <a:t>4. 4. 3    </a:t>
            </a:r>
            <a:r>
              <a:rPr lang="zh-CN" altLang="zh-CN" sz="2000" dirty="0"/>
              <a:t>有限空间作业单位没有条件开展培训</a:t>
            </a:r>
            <a:r>
              <a:rPr lang="zh-CN" altLang="zh-CN" sz="2000" dirty="0" smtClean="0"/>
              <a:t>的，应</a:t>
            </a:r>
            <a:r>
              <a:rPr lang="zh-CN" altLang="zh-CN" sz="2000" dirty="0"/>
              <a:t>委托具有</a:t>
            </a:r>
            <a:r>
              <a:rPr lang="zh-CN" altLang="zh-CN" sz="2000" dirty="0" smtClean="0"/>
              <a:t>相关</a:t>
            </a:r>
            <a:r>
              <a:rPr lang="zh-CN" altLang="zh-CN" sz="2000" dirty="0"/>
              <a:t>条件的培训机构开展培训</a:t>
            </a:r>
            <a:r>
              <a:rPr lang="zh-CN" altLang="zh-CN" sz="2000" dirty="0" smtClean="0"/>
              <a:t>、考核工作。</a:t>
            </a:r>
            <a:endParaRPr lang="zh-CN" altLang="zh-CN" sz="2000" dirty="0"/>
          </a:p>
          <a:p>
            <a:r>
              <a:rPr lang="en-US" altLang="zh-CN" sz="2000" dirty="0"/>
              <a:t>4. 4. 4    </a:t>
            </a:r>
            <a:r>
              <a:rPr lang="zh-CN" altLang="zh-CN" sz="2000" dirty="0"/>
              <a:t>管理单位和作业单位应做好培训</a:t>
            </a:r>
            <a:r>
              <a:rPr lang="zh-CN" altLang="zh-CN" sz="2000" dirty="0" smtClean="0"/>
              <a:t>记</a:t>
            </a:r>
            <a:r>
              <a:rPr lang="zh-CN" altLang="en-US" sz="2000" dirty="0"/>
              <a:t>录</a:t>
            </a:r>
            <a:r>
              <a:rPr lang="zh-CN" altLang="zh-CN" sz="2000" dirty="0" smtClean="0"/>
              <a:t>，由</a:t>
            </a:r>
            <a:r>
              <a:rPr lang="zh-CN" altLang="zh-CN" sz="2000" dirty="0"/>
              <a:t>参加培训的</a:t>
            </a:r>
            <a:r>
              <a:rPr lang="zh-CN" altLang="zh-CN" sz="2000" dirty="0" smtClean="0"/>
              <a:t>人员</a:t>
            </a:r>
            <a:r>
              <a:rPr lang="zh-CN" altLang="zh-CN" sz="2000" dirty="0"/>
              <a:t>签字</a:t>
            </a:r>
            <a:r>
              <a:rPr lang="zh-CN" altLang="zh-CN" sz="2000" dirty="0" smtClean="0"/>
              <a:t>确认，并</a:t>
            </a:r>
            <a:r>
              <a:rPr lang="zh-CN" altLang="zh-CN" sz="2000" dirty="0"/>
              <a:t>将培训签到记录</a:t>
            </a:r>
            <a:r>
              <a:rPr lang="zh-CN" altLang="zh-CN" sz="2000" dirty="0" smtClean="0"/>
              <a:t>、讲义</a:t>
            </a:r>
            <a:r>
              <a:rPr lang="zh-CN" altLang="zh-CN" sz="2000" dirty="0"/>
              <a:t>和试卷等相关材料</a:t>
            </a:r>
            <a:r>
              <a:rPr lang="zh-CN" altLang="zh-CN" sz="2000" dirty="0" smtClean="0"/>
              <a:t>归档保存。</a:t>
            </a:r>
            <a:endParaRPr lang="zh-CN" altLang="zh-CN" sz="2000" dirty="0"/>
          </a:p>
          <a:p>
            <a:pPr marL="457200" indent="-457200">
              <a:buAutoNum type="arabicPlain" startAt="7"/>
            </a:pPr>
            <a:endParaRPr lang="en-US" altLang="zh-CN" sz="2000" dirty="0" smtClean="0"/>
          </a:p>
        </p:txBody>
      </p:sp>
    </p:spTree>
    <p:extLst>
      <p:ext uri="{BB962C8B-B14F-4D97-AF65-F5344CB8AC3E}">
        <p14:creationId xmlns:p14="http://schemas.microsoft.com/office/powerpoint/2010/main" val="20017992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7299199" y="2830240"/>
            <a:ext cx="3837361" cy="166712"/>
          </a:xfrm>
          <a:prstGeom prst="rect">
            <a:avLst/>
          </a:prstGeom>
          <a:noFill/>
        </p:spPr>
        <p:txBody>
          <a:bodyPr wrap="square" lIns="0" tIns="0" rIns="0" bIns="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marR="0" lvl="0" indent="0" algn="just" defTabSz="913765" rtl="0" eaLnBrk="1" fontAlgn="auto" latinLnBrk="0" hangingPunct="1">
              <a:lnSpc>
                <a:spcPts val="1300"/>
              </a:lnSpc>
              <a:spcBef>
                <a:spcPts val="0"/>
              </a:spcBef>
              <a:spcAft>
                <a:spcPts val="0"/>
              </a:spcAft>
              <a:buClrTx/>
              <a:buSzTx/>
              <a:buFontTx/>
              <a:buNone/>
              <a:defRPr/>
            </a:pPr>
            <a:r>
              <a:rPr lang="zh-CN" altLang="en-US" sz="2400" b="1" kern="0" dirty="0" smtClean="0">
                <a:solidFill>
                  <a:srgbClr val="0070C0"/>
                </a:solidFill>
                <a:latin typeface="黑体" panose="02010609060101010101" pitchFamily="49" charset="-122"/>
                <a:ea typeface="黑体" panose="02010609060101010101" pitchFamily="49" charset="-122"/>
                <a:sym typeface="+mn-ea"/>
              </a:rPr>
              <a:t>     </a:t>
            </a:r>
            <a:r>
              <a:rPr lang="zh-CN" altLang="en-US" sz="3200" b="1" kern="0" dirty="0" smtClean="0">
                <a:solidFill>
                  <a:srgbClr val="0070C0"/>
                </a:solidFill>
                <a:latin typeface="黑体" panose="02010609060101010101" pitchFamily="49" charset="-122"/>
                <a:ea typeface="黑体" panose="02010609060101010101" pitchFamily="49" charset="-122"/>
                <a:sym typeface="+mn-ea"/>
              </a:rPr>
              <a:t>风险辨识及管控</a:t>
            </a:r>
            <a:endParaRPr kumimoji="0" lang="zh-CN" altLang="en-US" sz="3200" b="0" i="0" u="none" strike="noStrike" kern="1200" cap="none" spc="0" normalizeH="0" baseline="0" noProof="0" dirty="0">
              <a:ln>
                <a:noFill/>
              </a:ln>
              <a:solidFill>
                <a:prstClr val="black"/>
              </a:solidFill>
              <a:effectLst/>
              <a:uLnTx/>
              <a:uFillTx/>
            </a:endParaRPr>
          </a:p>
        </p:txBody>
      </p:sp>
      <p:sp>
        <p:nvSpPr>
          <p:cNvPr id="8" name="椭圆 7"/>
          <p:cNvSpPr/>
          <p:nvPr/>
        </p:nvSpPr>
        <p:spPr>
          <a:xfrm>
            <a:off x="7176120" y="2563043"/>
            <a:ext cx="575517" cy="505917"/>
          </a:xfrm>
          <a:prstGeom prst="ellipse">
            <a:avLst/>
          </a:prstGeom>
          <a:solidFill>
            <a:srgbClr val="0089C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5</a:t>
            </a:r>
            <a:endParaRPr kumimoji="0" lang="zh-CN" altLang="en-US"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cxnSp>
        <p:nvCxnSpPr>
          <p:cNvPr id="9" name="直接连接符 8"/>
          <p:cNvCxnSpPr/>
          <p:nvPr/>
        </p:nvCxnSpPr>
        <p:spPr>
          <a:xfrm>
            <a:off x="6839172" y="3284984"/>
            <a:ext cx="5305500" cy="0"/>
          </a:xfrm>
          <a:prstGeom prst="line">
            <a:avLst/>
          </a:prstGeom>
          <a:ln w="57150">
            <a:solidFill>
              <a:srgbClr val="FC9204"/>
            </a:solidFill>
          </a:ln>
        </p:spPr>
        <p:style>
          <a:lnRef idx="1">
            <a:schemeClr val="accent1"/>
          </a:lnRef>
          <a:fillRef idx="0">
            <a:schemeClr val="accent1"/>
          </a:fillRef>
          <a:effectRef idx="0">
            <a:schemeClr val="accent1"/>
          </a:effectRef>
          <a:fontRef idx="minor">
            <a:schemeClr val="tx1"/>
          </a:fontRef>
        </p:style>
      </p:cxnSp>
      <p:pic>
        <p:nvPicPr>
          <p:cNvPr id="10" name="图片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032989"/>
            <a:ext cx="6480720" cy="4916234"/>
          </a:xfrm>
          <a:prstGeom prst="rect">
            <a:avLst/>
          </a:prstGeom>
        </p:spPr>
      </p:pic>
      <p:grpSp>
        <p:nvGrpSpPr>
          <p:cNvPr id="11" name="组合 3"/>
          <p:cNvGrpSpPr/>
          <p:nvPr/>
        </p:nvGrpSpPr>
        <p:grpSpPr>
          <a:xfrm>
            <a:off x="536260" y="310700"/>
            <a:ext cx="807212" cy="293399"/>
            <a:chOff x="465719" y="1295954"/>
            <a:chExt cx="1658494" cy="740511"/>
          </a:xfrm>
        </p:grpSpPr>
        <p:sp>
          <p:nvSpPr>
            <p:cNvPr id="12" name="Freeform 1"/>
            <p:cNvSpPr/>
            <p:nvPr/>
          </p:nvSpPr>
          <p:spPr>
            <a:xfrm rot="10800000">
              <a:off x="465719" y="1295954"/>
              <a:ext cx="1658494" cy="740511"/>
            </a:xfrm>
            <a:custGeom>
              <a:avLst/>
              <a:gdLst/>
              <a:ahLst/>
              <a:cxnLst>
                <a:cxn ang="0">
                  <a:pos x="2147483647" y="2147483647"/>
                </a:cxn>
                <a:cxn ang="0">
                  <a:pos x="2147483647" y="0"/>
                </a:cxn>
                <a:cxn ang="0">
                  <a:pos x="2147483647" y="0"/>
                </a:cxn>
                <a:cxn ang="0">
                  <a:pos x="0" y="2147483647"/>
                </a:cxn>
                <a:cxn ang="0">
                  <a:pos x="2147483647" y="2147483647"/>
                </a:cxn>
                <a:cxn ang="0">
                  <a:pos x="2147483647" y="2147483647"/>
                </a:cxn>
                <a:cxn ang="0">
                  <a:pos x="2147483647" y="2147483647"/>
                </a:cxn>
              </a:cxnLst>
              <a:rect l="0" t="0" r="0" b="0"/>
              <a:pathLst>
                <a:path w="7875" h="3594">
                  <a:moveTo>
                    <a:pt x="5874" y="1811"/>
                  </a:moveTo>
                  <a:lnTo>
                    <a:pt x="7874" y="0"/>
                  </a:lnTo>
                  <a:lnTo>
                    <a:pt x="1969" y="0"/>
                  </a:lnTo>
                  <a:lnTo>
                    <a:pt x="0" y="1811"/>
                  </a:lnTo>
                  <a:lnTo>
                    <a:pt x="1969" y="3593"/>
                  </a:lnTo>
                  <a:lnTo>
                    <a:pt x="7874" y="3593"/>
                  </a:lnTo>
                  <a:lnTo>
                    <a:pt x="5874" y="1811"/>
                  </a:lnTo>
                </a:path>
              </a:pathLst>
            </a:custGeom>
            <a:solidFill>
              <a:schemeClr val="accent1">
                <a:alpha val="100000"/>
              </a:schemeClr>
            </a:solidFill>
            <a:ln w="9525">
              <a:noFill/>
            </a:ln>
          </p:spPr>
          <p:txBody>
            <a:bodyPr/>
            <a:lstStyle/>
            <a:p>
              <a:endParaRPr lang="zh-CN" altLang="en-US"/>
            </a:p>
          </p:txBody>
        </p:sp>
        <p:sp>
          <p:nvSpPr>
            <p:cNvPr id="13" name="Freeform 41"/>
            <p:cNvSpPr>
              <a:spLocks noEditPoints="1"/>
            </p:cNvSpPr>
            <p:nvPr/>
          </p:nvSpPr>
          <p:spPr bwMode="auto">
            <a:xfrm>
              <a:off x="1089846" y="1431192"/>
              <a:ext cx="457577" cy="415609"/>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lstStyle/>
            <a:p>
              <a:pPr marL="0" marR="0" lvl="0" indent="0" algn="l" defTabSz="56642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Tree>
    <p:custDataLst>
      <p:tags r:id="rId1"/>
    </p:custDataLst>
    <p:extLst>
      <p:ext uri="{BB962C8B-B14F-4D97-AF65-F5344CB8AC3E}">
        <p14:creationId xmlns:p14="http://schemas.microsoft.com/office/powerpoint/2010/main" val="214799749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10"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par>
                                <p:cTn id="13" presetID="26"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80">
                                          <p:stCondLst>
                                            <p:cond delay="0"/>
                                          </p:stCondLst>
                                        </p:cTn>
                                        <p:tgtEl>
                                          <p:spTgt spid="8"/>
                                        </p:tgtEl>
                                      </p:cBhvr>
                                    </p:animEffect>
                                    <p:anim calcmode="lin" valueType="num">
                                      <p:cBhvr>
                                        <p:cTn id="16"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21" dur="26">
                                          <p:stCondLst>
                                            <p:cond delay="650"/>
                                          </p:stCondLst>
                                        </p:cTn>
                                        <p:tgtEl>
                                          <p:spTgt spid="8"/>
                                        </p:tgtEl>
                                      </p:cBhvr>
                                      <p:to x="100000" y="60000"/>
                                    </p:animScale>
                                    <p:animScale>
                                      <p:cBhvr>
                                        <p:cTn id="22" dur="166" decel="50000">
                                          <p:stCondLst>
                                            <p:cond delay="676"/>
                                          </p:stCondLst>
                                        </p:cTn>
                                        <p:tgtEl>
                                          <p:spTgt spid="8"/>
                                        </p:tgtEl>
                                      </p:cBhvr>
                                      <p:to x="100000" y="100000"/>
                                    </p:animScale>
                                    <p:animScale>
                                      <p:cBhvr>
                                        <p:cTn id="23" dur="26">
                                          <p:stCondLst>
                                            <p:cond delay="1312"/>
                                          </p:stCondLst>
                                        </p:cTn>
                                        <p:tgtEl>
                                          <p:spTgt spid="8"/>
                                        </p:tgtEl>
                                      </p:cBhvr>
                                      <p:to x="100000" y="80000"/>
                                    </p:animScale>
                                    <p:animScale>
                                      <p:cBhvr>
                                        <p:cTn id="24" dur="166" decel="50000">
                                          <p:stCondLst>
                                            <p:cond delay="1338"/>
                                          </p:stCondLst>
                                        </p:cTn>
                                        <p:tgtEl>
                                          <p:spTgt spid="8"/>
                                        </p:tgtEl>
                                      </p:cBhvr>
                                      <p:to x="100000" y="100000"/>
                                    </p:animScale>
                                    <p:animScale>
                                      <p:cBhvr>
                                        <p:cTn id="25" dur="26">
                                          <p:stCondLst>
                                            <p:cond delay="1642"/>
                                          </p:stCondLst>
                                        </p:cTn>
                                        <p:tgtEl>
                                          <p:spTgt spid="8"/>
                                        </p:tgtEl>
                                      </p:cBhvr>
                                      <p:to x="100000" y="90000"/>
                                    </p:animScale>
                                    <p:animScale>
                                      <p:cBhvr>
                                        <p:cTn id="26" dur="166" decel="50000">
                                          <p:stCondLst>
                                            <p:cond delay="1668"/>
                                          </p:stCondLst>
                                        </p:cTn>
                                        <p:tgtEl>
                                          <p:spTgt spid="8"/>
                                        </p:tgtEl>
                                      </p:cBhvr>
                                      <p:to x="100000" y="100000"/>
                                    </p:animScale>
                                    <p:animScale>
                                      <p:cBhvr>
                                        <p:cTn id="27" dur="26">
                                          <p:stCondLst>
                                            <p:cond delay="1808"/>
                                          </p:stCondLst>
                                        </p:cTn>
                                        <p:tgtEl>
                                          <p:spTgt spid="8"/>
                                        </p:tgtEl>
                                      </p:cBhvr>
                                      <p:to x="100000" y="95000"/>
                                    </p:animScale>
                                    <p:animScale>
                                      <p:cBhvr>
                                        <p:cTn id="28"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551384" y="404664"/>
            <a:ext cx="3456384" cy="576063"/>
          </a:xfrm>
        </p:spPr>
        <p:txBody>
          <a:bodyPr vert="horz" wrap="square" lIns="91440" tIns="45720" rIns="91440" bIns="45720" numCol="1" anchor="ctr" anchorCtr="0" compatLnSpc="1">
            <a:no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smtClean="0">
                <a:ln>
                  <a:noFill/>
                </a:ln>
                <a:solidFill>
                  <a:srgbClr val="0086C7"/>
                </a:solidFill>
                <a:effectLst/>
                <a:uLnTx/>
                <a:uFillTx/>
                <a:latin typeface="微软雅黑" panose="020B0503020204020204" pitchFamily="34" charset="-122"/>
                <a:ea typeface="微软雅黑" panose="020B0503020204020204" pitchFamily="34" charset="-122"/>
                <a:cs typeface="+mn-cs"/>
              </a:rPr>
              <a:t>风险辨识及管控</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27</a:t>
            </a:fld>
            <a:endParaRPr lang="en-US" altLang="zh-CN" sz="1400" dirty="0">
              <a:latin typeface="Arial Black" panose="020B0A04020102020204" pitchFamily="34" charset="0"/>
            </a:endParaRPr>
          </a:p>
        </p:txBody>
      </p:sp>
      <p:sp>
        <p:nvSpPr>
          <p:cNvPr id="7" name="文本框 2"/>
          <p:cNvSpPr txBox="1"/>
          <p:nvPr/>
        </p:nvSpPr>
        <p:spPr>
          <a:xfrm>
            <a:off x="841002" y="1220554"/>
            <a:ext cx="10295558" cy="5016758"/>
          </a:xfrm>
          <a:prstGeom prst="rect">
            <a:avLst/>
          </a:prstGeom>
          <a:noFill/>
        </p:spPr>
        <p:txBody>
          <a:bodyPr wrap="square" rtlCol="0">
            <a:spAutoFit/>
          </a:bodyPr>
          <a:lstStyle/>
          <a:p>
            <a:r>
              <a:rPr lang="en-US" altLang="zh-CN" sz="2000" b="1" dirty="0"/>
              <a:t>5. 1    </a:t>
            </a:r>
            <a:r>
              <a:rPr lang="zh-CN" altLang="zh-CN" sz="2000" b="1" dirty="0"/>
              <a:t>安全风险类别</a:t>
            </a:r>
          </a:p>
          <a:p>
            <a:r>
              <a:rPr lang="en-US" altLang="zh-CN" sz="2000" dirty="0"/>
              <a:t>5. 1. 1    </a:t>
            </a:r>
            <a:r>
              <a:rPr lang="zh-CN" altLang="zh-CN" sz="2000" dirty="0"/>
              <a:t>作业单位应根据不同有限空间作业环境对风险源进行</a:t>
            </a:r>
            <a:r>
              <a:rPr lang="zh-CN" altLang="zh-CN" sz="2000" dirty="0" smtClean="0"/>
              <a:t>摸底</a:t>
            </a:r>
            <a:r>
              <a:rPr lang="zh-CN" altLang="zh-CN" sz="2000" dirty="0"/>
              <a:t>排</a:t>
            </a:r>
            <a:r>
              <a:rPr lang="zh-CN" altLang="zh-CN" sz="2000" dirty="0" smtClean="0"/>
              <a:t>查，并</a:t>
            </a:r>
            <a:r>
              <a:rPr lang="zh-CN" altLang="zh-CN" sz="2000" dirty="0"/>
              <a:t>建立风险源台</a:t>
            </a:r>
            <a:r>
              <a:rPr lang="zh-CN" altLang="zh-CN" sz="2000" dirty="0" smtClean="0"/>
              <a:t>账。</a:t>
            </a:r>
            <a:endParaRPr lang="zh-CN" altLang="zh-CN" sz="2000" dirty="0"/>
          </a:p>
          <a:p>
            <a:r>
              <a:rPr lang="en-US" altLang="zh-CN" sz="2000" dirty="0"/>
              <a:t>5. 1. 2    </a:t>
            </a:r>
            <a:r>
              <a:rPr lang="zh-CN" altLang="zh-CN" sz="2000" dirty="0"/>
              <a:t>有限空间作业主要安全风险</a:t>
            </a:r>
            <a:r>
              <a:rPr lang="zh-CN" altLang="zh-CN" sz="2000" dirty="0" smtClean="0"/>
              <a:t>类别：</a:t>
            </a:r>
            <a:endParaRPr lang="zh-CN" altLang="zh-CN" sz="2000" dirty="0"/>
          </a:p>
          <a:p>
            <a:r>
              <a:rPr lang="zh-CN" altLang="zh-CN" sz="2000" dirty="0"/>
              <a:t>有限空间作业存在的主要安全风险</a:t>
            </a:r>
            <a:r>
              <a:rPr lang="zh-CN" altLang="zh-CN" sz="2000" dirty="0" smtClean="0"/>
              <a:t>包括：中毒、缺氧</a:t>
            </a:r>
            <a:r>
              <a:rPr lang="zh-CN" altLang="zh-CN" sz="2000" dirty="0"/>
              <a:t>窒息</a:t>
            </a:r>
            <a:r>
              <a:rPr lang="zh-CN" altLang="zh-CN" sz="2000" dirty="0" smtClean="0"/>
              <a:t>、</a:t>
            </a:r>
            <a:r>
              <a:rPr lang="en-US" altLang="zh-CN" sz="2000" dirty="0" smtClean="0"/>
              <a:t> </a:t>
            </a:r>
            <a:r>
              <a:rPr lang="zh-CN" altLang="zh-CN" sz="2000" dirty="0"/>
              <a:t>燃爆</a:t>
            </a:r>
            <a:r>
              <a:rPr lang="zh-CN" altLang="zh-CN" sz="2000" dirty="0" smtClean="0"/>
              <a:t>、淹</a:t>
            </a:r>
            <a:r>
              <a:rPr lang="zh-CN" altLang="zh-CN" sz="2000" dirty="0"/>
              <a:t>溺</a:t>
            </a:r>
            <a:r>
              <a:rPr lang="zh-CN" altLang="zh-CN" sz="2000" dirty="0" smtClean="0"/>
              <a:t>、高处</a:t>
            </a:r>
            <a:r>
              <a:rPr lang="zh-CN" altLang="zh-CN" sz="2000" dirty="0"/>
              <a:t>坠落</a:t>
            </a:r>
            <a:r>
              <a:rPr lang="zh-CN" altLang="zh-CN" sz="2000" dirty="0" smtClean="0"/>
              <a:t>、触电、物体</a:t>
            </a:r>
            <a:r>
              <a:rPr lang="zh-CN" altLang="zh-CN" sz="2000" dirty="0"/>
              <a:t>打击</a:t>
            </a:r>
            <a:r>
              <a:rPr lang="zh-CN" altLang="zh-CN" sz="2000" dirty="0" smtClean="0"/>
              <a:t>、机械</a:t>
            </a:r>
            <a:r>
              <a:rPr lang="zh-CN" altLang="zh-CN" sz="2000" dirty="0"/>
              <a:t>伤害</a:t>
            </a:r>
            <a:r>
              <a:rPr lang="zh-CN" altLang="zh-CN" sz="2000" dirty="0" smtClean="0"/>
              <a:t>、灼</a:t>
            </a:r>
            <a:r>
              <a:rPr lang="zh-CN" altLang="zh-CN" sz="2000" dirty="0"/>
              <a:t>烫</a:t>
            </a:r>
            <a:r>
              <a:rPr lang="zh-CN" altLang="zh-CN" sz="2000" dirty="0" smtClean="0"/>
              <a:t>、坪 </a:t>
            </a:r>
            <a:r>
              <a:rPr lang="zh-CN" altLang="zh-CN" sz="2000" dirty="0"/>
              <a:t>塌 </a:t>
            </a:r>
            <a:r>
              <a:rPr lang="zh-CN" altLang="zh-CN" sz="2000" dirty="0" smtClean="0"/>
              <a:t>、掩埋、高温</a:t>
            </a:r>
            <a:r>
              <a:rPr lang="zh-CN" altLang="zh-CN" sz="2000" dirty="0"/>
              <a:t>高湿等 </a:t>
            </a:r>
            <a:r>
              <a:rPr lang="zh-CN" altLang="zh-CN" sz="2000" dirty="0" smtClean="0"/>
              <a:t>。在</a:t>
            </a:r>
            <a:r>
              <a:rPr lang="zh-CN" altLang="zh-CN" sz="2000" dirty="0"/>
              <a:t>某些环境</a:t>
            </a:r>
            <a:r>
              <a:rPr lang="zh-CN" altLang="zh-CN" sz="2000" dirty="0" smtClean="0"/>
              <a:t>下，上述</a:t>
            </a:r>
            <a:r>
              <a:rPr lang="zh-CN" altLang="zh-CN" sz="2000" dirty="0"/>
              <a:t>风险可能</a:t>
            </a:r>
            <a:r>
              <a:rPr lang="zh-CN" altLang="zh-CN" sz="2000" dirty="0" smtClean="0"/>
              <a:t>共存，并具有</a:t>
            </a:r>
            <a:r>
              <a:rPr lang="zh-CN" altLang="zh-CN" sz="2000" dirty="0"/>
              <a:t>隐蔽性和</a:t>
            </a:r>
            <a:r>
              <a:rPr lang="zh-CN" altLang="zh-CN" sz="2000" dirty="0" smtClean="0"/>
              <a:t>突发性。</a:t>
            </a:r>
            <a:endParaRPr lang="zh-CN" altLang="zh-CN" sz="2000" dirty="0"/>
          </a:p>
          <a:p>
            <a:r>
              <a:rPr lang="en-US" altLang="zh-CN" sz="2000" dirty="0"/>
              <a:t>1    </a:t>
            </a:r>
            <a:r>
              <a:rPr lang="zh-CN" altLang="zh-CN" sz="2000" dirty="0"/>
              <a:t>中毒 </a:t>
            </a:r>
            <a:r>
              <a:rPr lang="zh-CN" altLang="zh-CN" sz="2000" dirty="0" smtClean="0"/>
              <a:t>：有限</a:t>
            </a:r>
            <a:r>
              <a:rPr lang="zh-CN" altLang="zh-CN" sz="2000" dirty="0"/>
              <a:t>空间内存在或积聚</a:t>
            </a:r>
            <a:r>
              <a:rPr lang="zh-CN" altLang="zh-CN" sz="2000" dirty="0" smtClean="0"/>
              <a:t>有毒气体，作业</a:t>
            </a:r>
            <a:r>
              <a:rPr lang="zh-CN" altLang="zh-CN" sz="2000" dirty="0"/>
              <a:t>人员</a:t>
            </a:r>
            <a:r>
              <a:rPr lang="zh-CN" altLang="zh-CN" sz="2000" dirty="0" smtClean="0"/>
              <a:t>吸入后</a:t>
            </a:r>
            <a:r>
              <a:rPr lang="zh-CN" altLang="zh-CN" sz="2000" dirty="0"/>
              <a:t>会引起化学性</a:t>
            </a:r>
            <a:r>
              <a:rPr lang="zh-CN" altLang="zh-CN" sz="2000" dirty="0" smtClean="0"/>
              <a:t>中毒，甚至</a:t>
            </a:r>
            <a:r>
              <a:rPr lang="zh-CN" altLang="zh-CN" sz="2000" dirty="0"/>
              <a:t>死亡 ；</a:t>
            </a:r>
          </a:p>
          <a:p>
            <a:r>
              <a:rPr lang="en-US" altLang="zh-CN" sz="2000" dirty="0"/>
              <a:t>2    </a:t>
            </a:r>
            <a:r>
              <a:rPr lang="zh-CN" altLang="zh-CN" sz="2000" dirty="0"/>
              <a:t>缺氧</a:t>
            </a:r>
            <a:r>
              <a:rPr lang="zh-CN" altLang="zh-CN" sz="2000" dirty="0" smtClean="0"/>
              <a:t>窒息：空气</a:t>
            </a:r>
            <a:r>
              <a:rPr lang="zh-CN" altLang="zh-CN" sz="2000" dirty="0"/>
              <a:t>中氧含量的体积分数约为 </a:t>
            </a:r>
            <a:r>
              <a:rPr lang="en-US" altLang="zh-CN" sz="2000" dirty="0"/>
              <a:t>21</a:t>
            </a:r>
            <a:r>
              <a:rPr lang="en-US" altLang="zh-CN" sz="2000" dirty="0" smtClean="0"/>
              <a:t>%</a:t>
            </a:r>
            <a:r>
              <a:rPr lang="zh-CN" altLang="zh-CN" sz="2000" dirty="0" smtClean="0"/>
              <a:t>，含氧量低</a:t>
            </a:r>
            <a:r>
              <a:rPr lang="zh-CN" altLang="en-US" sz="2000" dirty="0" smtClean="0"/>
              <a:t>于</a:t>
            </a:r>
            <a:r>
              <a:rPr lang="en-US" altLang="zh-CN" sz="2000" dirty="0" smtClean="0"/>
              <a:t>19</a:t>
            </a:r>
            <a:r>
              <a:rPr lang="en-US" altLang="zh-CN" sz="2000" dirty="0"/>
              <a:t>. 5%</a:t>
            </a:r>
            <a:r>
              <a:rPr lang="zh-CN" altLang="zh-CN" sz="2000" dirty="0"/>
              <a:t>时就是</a:t>
            </a:r>
            <a:r>
              <a:rPr lang="zh-CN" altLang="zh-CN" sz="2000" dirty="0" smtClean="0"/>
              <a:t>缺氧。缺氧</a:t>
            </a:r>
            <a:r>
              <a:rPr lang="zh-CN" altLang="zh-CN" sz="2000" dirty="0"/>
              <a:t>会对人体多个系统及脏器造成</a:t>
            </a:r>
            <a:r>
              <a:rPr lang="zh-CN" altLang="zh-CN" sz="2000" dirty="0" smtClean="0"/>
              <a:t>影响，甚至</a:t>
            </a:r>
            <a:r>
              <a:rPr lang="zh-CN" altLang="zh-CN" sz="2000" dirty="0"/>
              <a:t>使人</a:t>
            </a:r>
            <a:r>
              <a:rPr lang="zh-CN" altLang="zh-CN" sz="2000" dirty="0" smtClean="0"/>
              <a:t>致命；</a:t>
            </a:r>
            <a:endParaRPr lang="zh-CN" altLang="zh-CN" sz="2000" dirty="0"/>
          </a:p>
          <a:p>
            <a:r>
              <a:rPr lang="en-US" altLang="zh-CN" sz="2000" dirty="0"/>
              <a:t>3    </a:t>
            </a:r>
            <a:r>
              <a:rPr lang="zh-CN" altLang="zh-CN" sz="2000" dirty="0"/>
              <a:t>燃爆 </a:t>
            </a:r>
            <a:r>
              <a:rPr lang="zh-CN" altLang="zh-CN" sz="2000" dirty="0" smtClean="0"/>
              <a:t>：有限</a:t>
            </a:r>
            <a:r>
              <a:rPr lang="zh-CN" altLang="zh-CN" sz="2000" dirty="0"/>
              <a:t>空间中积聚的易燃易爆物质与空气混合</a:t>
            </a:r>
            <a:r>
              <a:rPr lang="zh-CN" altLang="zh-CN" sz="2000" dirty="0" smtClean="0"/>
              <a:t>形成爆炸性混合物，若</a:t>
            </a:r>
            <a:r>
              <a:rPr lang="zh-CN" altLang="zh-CN" sz="2000" dirty="0"/>
              <a:t>混合物浓度达到其爆炸</a:t>
            </a:r>
            <a:r>
              <a:rPr lang="zh-CN" altLang="zh-CN" sz="2000" dirty="0" smtClean="0"/>
              <a:t>极限，遇</a:t>
            </a:r>
            <a:r>
              <a:rPr lang="zh-CN" altLang="zh-CN" sz="2000" dirty="0"/>
              <a:t>明火</a:t>
            </a:r>
            <a:r>
              <a:rPr lang="zh-CN" altLang="zh-CN" sz="2000" dirty="0" smtClean="0"/>
              <a:t>、化学反应</a:t>
            </a:r>
            <a:r>
              <a:rPr lang="zh-CN" altLang="zh-CN" sz="2000" dirty="0"/>
              <a:t>放热</a:t>
            </a:r>
            <a:r>
              <a:rPr lang="zh-CN" altLang="zh-CN" sz="2000" dirty="0" smtClean="0"/>
              <a:t>、撞击</a:t>
            </a:r>
            <a:r>
              <a:rPr lang="zh-CN" altLang="zh-CN" sz="2000" dirty="0"/>
              <a:t>或摩擦火花</a:t>
            </a:r>
            <a:r>
              <a:rPr lang="zh-CN" altLang="zh-CN" sz="2000" dirty="0" smtClean="0"/>
              <a:t>、电气</a:t>
            </a:r>
            <a:r>
              <a:rPr lang="zh-CN" altLang="zh-CN" sz="2000" dirty="0"/>
              <a:t>火花</a:t>
            </a:r>
            <a:r>
              <a:rPr lang="zh-CN" altLang="zh-CN" sz="2000" dirty="0" smtClean="0"/>
              <a:t>、静电</a:t>
            </a:r>
            <a:r>
              <a:rPr lang="zh-CN" altLang="zh-CN" sz="2000" dirty="0"/>
              <a:t>火花等点火源</a:t>
            </a:r>
            <a:r>
              <a:rPr lang="zh-CN" altLang="zh-CN" sz="2000" dirty="0" smtClean="0"/>
              <a:t>时，就会</a:t>
            </a:r>
            <a:r>
              <a:rPr lang="zh-CN" altLang="zh-CN" sz="2000" dirty="0"/>
              <a:t>发生燃爆事故 ；</a:t>
            </a:r>
          </a:p>
          <a:p>
            <a:r>
              <a:rPr lang="en-US" altLang="zh-CN" sz="2000" dirty="0"/>
              <a:t>4    </a:t>
            </a:r>
            <a:r>
              <a:rPr lang="zh-CN" altLang="zh-CN" sz="2000" dirty="0"/>
              <a:t>其他安全</a:t>
            </a:r>
            <a:r>
              <a:rPr lang="zh-CN" altLang="zh-CN" sz="2000" dirty="0" smtClean="0"/>
              <a:t>风险：有限</a:t>
            </a:r>
            <a:r>
              <a:rPr lang="zh-CN" altLang="zh-CN" sz="2000" dirty="0"/>
              <a:t>空间内还可能存在淹溺</a:t>
            </a:r>
            <a:r>
              <a:rPr lang="zh-CN" altLang="zh-CN" sz="2000" dirty="0" smtClean="0"/>
              <a:t>、高处</a:t>
            </a:r>
            <a:r>
              <a:rPr lang="zh-CN" altLang="zh-CN" sz="2000" dirty="0"/>
              <a:t>坠落</a:t>
            </a:r>
            <a:r>
              <a:rPr lang="zh-CN" altLang="zh-CN" sz="2000" dirty="0" smtClean="0"/>
              <a:t>、触电、物体</a:t>
            </a:r>
            <a:r>
              <a:rPr lang="zh-CN" altLang="zh-CN" sz="2000" dirty="0"/>
              <a:t>打击</a:t>
            </a:r>
            <a:r>
              <a:rPr lang="zh-CN" altLang="zh-CN" sz="2000" dirty="0" smtClean="0"/>
              <a:t>、机械</a:t>
            </a:r>
            <a:r>
              <a:rPr lang="zh-CN" altLang="zh-CN" sz="2000" dirty="0"/>
              <a:t>伤害</a:t>
            </a:r>
            <a:r>
              <a:rPr lang="zh-CN" altLang="zh-CN" sz="2000" dirty="0" smtClean="0"/>
              <a:t>、灼</a:t>
            </a:r>
            <a:r>
              <a:rPr lang="zh-CN" altLang="zh-CN" sz="2000" dirty="0"/>
              <a:t>烫</a:t>
            </a:r>
            <a:r>
              <a:rPr lang="zh-CN" altLang="zh-CN" sz="2000" dirty="0" smtClean="0"/>
              <a:t>、坪</a:t>
            </a:r>
            <a:r>
              <a:rPr lang="zh-CN" altLang="zh-CN" sz="2000" dirty="0"/>
              <a:t>塌</a:t>
            </a:r>
            <a:r>
              <a:rPr lang="zh-CN" altLang="zh-CN" sz="2000" dirty="0" smtClean="0"/>
              <a:t>、掩埋</a:t>
            </a:r>
            <a:r>
              <a:rPr lang="zh-CN" altLang="zh-CN" sz="2000" dirty="0"/>
              <a:t>和高温高湿等</a:t>
            </a:r>
            <a:r>
              <a:rPr lang="zh-CN" altLang="zh-CN" sz="2000" dirty="0" smtClean="0"/>
              <a:t>安全风险；</a:t>
            </a:r>
            <a:endParaRPr lang="zh-CN" altLang="zh-CN" sz="2000" dirty="0"/>
          </a:p>
        </p:txBody>
      </p:sp>
    </p:spTree>
    <p:extLst>
      <p:ext uri="{BB962C8B-B14F-4D97-AF65-F5344CB8AC3E}">
        <p14:creationId xmlns:p14="http://schemas.microsoft.com/office/powerpoint/2010/main" val="14230767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551384" y="404665"/>
            <a:ext cx="3456384" cy="576063"/>
          </a:xfrm>
        </p:spPr>
        <p:txBody>
          <a:bodyPr vert="horz" wrap="square" lIns="91440" tIns="45720" rIns="91440" bIns="45720" numCol="1" anchor="ctr" anchorCtr="0" compatLnSpc="1">
            <a:no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smtClean="0">
                <a:ln>
                  <a:noFill/>
                </a:ln>
                <a:solidFill>
                  <a:srgbClr val="0086C7"/>
                </a:solidFill>
                <a:effectLst/>
                <a:uLnTx/>
                <a:uFillTx/>
                <a:latin typeface="微软雅黑" panose="020B0503020204020204" pitchFamily="34" charset="-122"/>
                <a:ea typeface="微软雅黑" panose="020B0503020204020204" pitchFamily="34" charset="-122"/>
                <a:cs typeface="+mn-cs"/>
              </a:rPr>
              <a:t>风险辨识及管控</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28</a:t>
            </a:fld>
            <a:endParaRPr lang="en-US" altLang="zh-CN" sz="1400" dirty="0">
              <a:latin typeface="Arial Black" panose="020B0A04020102020204" pitchFamily="34" charset="0"/>
            </a:endParaRPr>
          </a:p>
        </p:txBody>
      </p:sp>
      <p:sp>
        <p:nvSpPr>
          <p:cNvPr id="7" name="文本框 2"/>
          <p:cNvSpPr txBox="1"/>
          <p:nvPr/>
        </p:nvSpPr>
        <p:spPr>
          <a:xfrm>
            <a:off x="841002" y="1200809"/>
            <a:ext cx="10295558" cy="5016758"/>
          </a:xfrm>
          <a:prstGeom prst="rect">
            <a:avLst/>
          </a:prstGeom>
          <a:noFill/>
        </p:spPr>
        <p:txBody>
          <a:bodyPr wrap="square" rtlCol="0">
            <a:spAutoFit/>
          </a:bodyPr>
          <a:lstStyle/>
          <a:p>
            <a:r>
              <a:rPr lang="en-US" altLang="zh-CN" sz="2000" dirty="0"/>
              <a:t>5    </a:t>
            </a:r>
            <a:r>
              <a:rPr lang="zh-CN" altLang="zh-CN" sz="2000" dirty="0"/>
              <a:t>我区部分地区属于严寒</a:t>
            </a:r>
            <a:r>
              <a:rPr lang="zh-CN" altLang="zh-CN" sz="2000" dirty="0" smtClean="0"/>
              <a:t>季节，部分</a:t>
            </a:r>
            <a:r>
              <a:rPr lang="zh-CN" altLang="zh-CN" sz="2000" dirty="0"/>
              <a:t>地区大风沙尘气候</a:t>
            </a:r>
            <a:r>
              <a:rPr lang="zh-CN" altLang="zh-CN" sz="2000" dirty="0" smtClean="0"/>
              <a:t>高发。</a:t>
            </a:r>
            <a:r>
              <a:rPr lang="zh-CN" altLang="zh-CN" sz="2000" dirty="0"/>
              <a:t>冬季及大风沙尘气候有限空间作业还可能存在包括但不</a:t>
            </a:r>
            <a:r>
              <a:rPr lang="zh-CN" altLang="zh-CN" sz="2000" dirty="0" smtClean="0"/>
              <a:t>限于以下</a:t>
            </a:r>
            <a:r>
              <a:rPr lang="zh-CN" altLang="zh-CN" sz="2000" dirty="0"/>
              <a:t>安全风险：</a:t>
            </a:r>
          </a:p>
          <a:p>
            <a:r>
              <a:rPr lang="en-US" altLang="zh-CN" sz="2000" dirty="0"/>
              <a:t>1)  </a:t>
            </a:r>
            <a:r>
              <a:rPr lang="zh-CN" altLang="zh-CN" sz="2000" dirty="0"/>
              <a:t>严寒季节有限空间因内外温差易产生</a:t>
            </a:r>
            <a:r>
              <a:rPr lang="zh-CN" altLang="zh-CN" sz="2000" dirty="0" smtClean="0"/>
              <a:t>雾气</a:t>
            </a:r>
            <a:r>
              <a:rPr lang="en-US" altLang="zh-CN" sz="2000" dirty="0" smtClean="0"/>
              <a:t>,  </a:t>
            </a:r>
            <a:r>
              <a:rPr lang="zh-CN" altLang="zh-CN" sz="2000" dirty="0"/>
              <a:t>影响</a:t>
            </a:r>
            <a:r>
              <a:rPr lang="zh-CN" altLang="zh-CN" sz="2000" dirty="0" smtClean="0"/>
              <a:t>作业视线</a:t>
            </a:r>
            <a:r>
              <a:rPr lang="zh-CN" altLang="zh-CN" sz="2000" dirty="0"/>
              <a:t>；</a:t>
            </a:r>
          </a:p>
          <a:p>
            <a:r>
              <a:rPr lang="en-US" altLang="zh-CN" sz="2000" dirty="0"/>
              <a:t>2)  </a:t>
            </a:r>
            <a:r>
              <a:rPr lang="zh-CN" altLang="zh-CN" sz="2000" dirty="0"/>
              <a:t>严寒季节有害物质及气体因气温原因不能正常挥发或</a:t>
            </a:r>
            <a:r>
              <a:rPr lang="zh-CN" altLang="zh-CN" sz="2000" dirty="0" smtClean="0"/>
              <a:t>集中</a:t>
            </a:r>
            <a:r>
              <a:rPr lang="zh-CN" altLang="zh-CN" sz="2000" dirty="0"/>
              <a:t>存在于有限空间底部 </a:t>
            </a:r>
            <a:r>
              <a:rPr lang="en-US" altLang="zh-CN" sz="2000" dirty="0"/>
              <a:t>, </a:t>
            </a:r>
            <a:r>
              <a:rPr lang="zh-CN" altLang="zh-CN" sz="2000" dirty="0"/>
              <a:t>无法保证检测仪器相关检测数据</a:t>
            </a:r>
            <a:r>
              <a:rPr lang="zh-CN" altLang="zh-CN" sz="2000" dirty="0" smtClean="0"/>
              <a:t>真实有效</a:t>
            </a:r>
            <a:r>
              <a:rPr lang="zh-CN" altLang="zh-CN" sz="2000" dirty="0"/>
              <a:t>；</a:t>
            </a:r>
          </a:p>
          <a:p>
            <a:r>
              <a:rPr lang="en-US" altLang="zh-CN" sz="2000" dirty="0"/>
              <a:t>3)  </a:t>
            </a:r>
            <a:r>
              <a:rPr lang="zh-CN" altLang="zh-CN" sz="2000" dirty="0"/>
              <a:t>严寒季节易产生湿滑</a:t>
            </a:r>
            <a:r>
              <a:rPr lang="zh-CN" altLang="zh-CN" sz="2000" dirty="0" smtClean="0"/>
              <a:t>跌倒、</a:t>
            </a:r>
            <a:r>
              <a:rPr lang="zh-CN" altLang="zh-CN" sz="2000" dirty="0"/>
              <a:t>人员</a:t>
            </a:r>
            <a:r>
              <a:rPr lang="zh-CN" altLang="zh-CN" sz="2000" dirty="0" smtClean="0"/>
              <a:t>冻伤、</a:t>
            </a:r>
            <a:r>
              <a:rPr lang="zh-CN" altLang="zh-CN" sz="2000" dirty="0"/>
              <a:t>设备器具结冰</a:t>
            </a:r>
            <a:r>
              <a:rPr lang="zh-CN" altLang="zh-CN" sz="2000" dirty="0" smtClean="0"/>
              <a:t>等不利</a:t>
            </a:r>
            <a:r>
              <a:rPr lang="zh-CN" altLang="zh-CN" sz="2000" dirty="0"/>
              <a:t>作业条件；</a:t>
            </a:r>
          </a:p>
          <a:p>
            <a:pPr marL="457200" indent="-457200">
              <a:buAutoNum type="arabicParenR" startAt="4"/>
            </a:pPr>
            <a:r>
              <a:rPr lang="zh-CN" altLang="zh-CN" sz="2000" dirty="0" smtClean="0"/>
              <a:t>因</a:t>
            </a:r>
            <a:r>
              <a:rPr lang="zh-CN" altLang="zh-CN" sz="2000" dirty="0"/>
              <a:t>特殊的地理环境及气候大风沙尘天气 </a:t>
            </a:r>
            <a:r>
              <a:rPr lang="en-US" altLang="zh-CN" sz="2000" dirty="0"/>
              <a:t>,  </a:t>
            </a:r>
            <a:r>
              <a:rPr lang="zh-CN" altLang="zh-CN" sz="2000" dirty="0"/>
              <a:t>严重影响</a:t>
            </a:r>
            <a:r>
              <a:rPr lang="zh-CN" altLang="zh-CN" sz="2000" dirty="0" smtClean="0"/>
              <a:t>施工安全</a:t>
            </a:r>
            <a:r>
              <a:rPr lang="en-US" altLang="zh-CN" sz="2000" dirty="0" smtClean="0"/>
              <a:t>, </a:t>
            </a:r>
            <a:r>
              <a:rPr lang="zh-CN" altLang="zh-CN" sz="2000" dirty="0"/>
              <a:t>易造成</a:t>
            </a:r>
            <a:r>
              <a:rPr lang="zh-CN" altLang="zh-CN" sz="2000" dirty="0" smtClean="0"/>
              <a:t>安全事故</a:t>
            </a:r>
            <a:r>
              <a:rPr lang="en-US" altLang="zh-CN" sz="2000" dirty="0" smtClean="0"/>
              <a:t>, </a:t>
            </a:r>
            <a:r>
              <a:rPr lang="zh-CN" altLang="zh-CN" sz="2000" dirty="0" smtClean="0"/>
              <a:t>有限</a:t>
            </a:r>
            <a:endParaRPr lang="en-US" altLang="zh-CN" sz="2000" dirty="0" smtClean="0"/>
          </a:p>
          <a:p>
            <a:r>
              <a:rPr lang="zh-CN" altLang="zh-CN" sz="2000" dirty="0" smtClean="0"/>
              <a:t>空间</a:t>
            </a:r>
            <a:r>
              <a:rPr lang="zh-CN" altLang="zh-CN" sz="2000" dirty="0"/>
              <a:t>作业过程中发生大风沙尘</a:t>
            </a:r>
            <a:r>
              <a:rPr lang="zh-CN" altLang="zh-CN" sz="2000" dirty="0" smtClean="0"/>
              <a:t>天气时</a:t>
            </a:r>
            <a:r>
              <a:rPr lang="zh-CN" altLang="zh-CN" sz="2000" dirty="0"/>
              <a:t>应及时停止作业</a:t>
            </a:r>
            <a:r>
              <a:rPr lang="zh-CN" altLang="zh-CN" sz="2000" dirty="0" smtClean="0"/>
              <a:t>。</a:t>
            </a:r>
            <a:endParaRPr lang="en-US" altLang="zh-CN" sz="2000" dirty="0" smtClean="0"/>
          </a:p>
          <a:p>
            <a:r>
              <a:rPr lang="zh-CN" altLang="en-US" sz="2000" dirty="0" smtClean="0">
                <a:solidFill>
                  <a:srgbClr val="0070C0"/>
                </a:solidFill>
              </a:rPr>
              <a:t>条文说明：</a:t>
            </a:r>
            <a:r>
              <a:rPr lang="en-US" altLang="zh-CN" sz="2000" dirty="0" smtClean="0">
                <a:solidFill>
                  <a:srgbClr val="0070C0"/>
                </a:solidFill>
              </a:rPr>
              <a:t>5. 1. 2    </a:t>
            </a:r>
            <a:r>
              <a:rPr lang="zh-CN" altLang="zh-CN" sz="2000" dirty="0" smtClean="0">
                <a:solidFill>
                  <a:srgbClr val="0070C0"/>
                </a:solidFill>
              </a:rPr>
              <a:t>关于有限空间作业主要安全风险类别规定：</a:t>
            </a:r>
          </a:p>
          <a:p>
            <a:r>
              <a:rPr lang="en-US" altLang="zh-CN" sz="2000" dirty="0" smtClean="0">
                <a:solidFill>
                  <a:srgbClr val="0070C0"/>
                </a:solidFill>
              </a:rPr>
              <a:t>1    </a:t>
            </a:r>
            <a:r>
              <a:rPr lang="zh-CN" altLang="zh-CN" sz="2000" dirty="0" smtClean="0">
                <a:solidFill>
                  <a:srgbClr val="0070C0"/>
                </a:solidFill>
              </a:rPr>
              <a:t>中毒：有限空间中有毒气体可能的来源包括：有限空间内存储的有毒物质的挥发</a:t>
            </a:r>
            <a:r>
              <a:rPr lang="en-US" altLang="zh-CN" sz="2000" dirty="0" smtClean="0">
                <a:solidFill>
                  <a:srgbClr val="0070C0"/>
                </a:solidFill>
              </a:rPr>
              <a:t>, </a:t>
            </a:r>
            <a:r>
              <a:rPr lang="zh-CN" altLang="zh-CN" sz="2000" dirty="0" smtClean="0">
                <a:solidFill>
                  <a:srgbClr val="0070C0"/>
                </a:solidFill>
              </a:rPr>
              <a:t>有机物分解产生的有毒气体</a:t>
            </a:r>
            <a:r>
              <a:rPr lang="en-US" altLang="zh-CN" sz="2000" dirty="0" smtClean="0">
                <a:solidFill>
                  <a:srgbClr val="0070C0"/>
                </a:solidFill>
              </a:rPr>
              <a:t>, </a:t>
            </a:r>
            <a:r>
              <a:rPr lang="zh-CN" altLang="zh-CN" sz="2000" dirty="0" smtClean="0">
                <a:solidFill>
                  <a:srgbClr val="0070C0"/>
                </a:solidFill>
              </a:rPr>
              <a:t>进行焊接、涂装等作业时产生的有毒气体</a:t>
            </a:r>
            <a:r>
              <a:rPr lang="en-US" altLang="zh-CN" sz="2000" dirty="0" smtClean="0">
                <a:solidFill>
                  <a:srgbClr val="0070C0"/>
                </a:solidFill>
              </a:rPr>
              <a:t>, </a:t>
            </a:r>
            <a:r>
              <a:rPr lang="zh-CN" altLang="zh-CN" sz="2000" dirty="0" smtClean="0">
                <a:solidFill>
                  <a:srgbClr val="0070C0"/>
                </a:solidFill>
              </a:rPr>
              <a:t>相连或相近设备、管道中有毒物质的泄漏等</a:t>
            </a:r>
            <a:r>
              <a:rPr lang="en-US" altLang="zh-CN" sz="2000" dirty="0" smtClean="0">
                <a:solidFill>
                  <a:srgbClr val="0070C0"/>
                </a:solidFill>
              </a:rPr>
              <a:t>, </a:t>
            </a:r>
            <a:r>
              <a:rPr lang="zh-CN" altLang="zh-CN" sz="2000" dirty="0" smtClean="0">
                <a:solidFill>
                  <a:srgbClr val="0070C0"/>
                </a:solidFill>
              </a:rPr>
              <a:t>有毒气体主要通过呼吸道进入人体</a:t>
            </a:r>
            <a:r>
              <a:rPr lang="en-US" altLang="zh-CN" sz="2000" dirty="0" smtClean="0">
                <a:solidFill>
                  <a:srgbClr val="0070C0"/>
                </a:solidFill>
              </a:rPr>
              <a:t>, </a:t>
            </a:r>
            <a:r>
              <a:rPr lang="zh-CN" altLang="zh-CN" sz="2000" dirty="0" smtClean="0">
                <a:solidFill>
                  <a:srgbClr val="0070C0"/>
                </a:solidFill>
              </a:rPr>
              <a:t>再经血液循环对人体的呼吸、神经、血液等系统及肝脏、肺、肾脏等脏器造成严重损伤。</a:t>
            </a:r>
          </a:p>
          <a:p>
            <a:r>
              <a:rPr lang="en-US" altLang="zh-CN" sz="2000" dirty="0" smtClean="0">
                <a:solidFill>
                  <a:srgbClr val="0070C0"/>
                </a:solidFill>
              </a:rPr>
              <a:t>      </a:t>
            </a:r>
            <a:r>
              <a:rPr lang="zh-CN" altLang="zh-CN" sz="2000" dirty="0" smtClean="0">
                <a:solidFill>
                  <a:srgbClr val="0070C0"/>
                </a:solidFill>
              </a:rPr>
              <a:t>引发有限空间作业中毒风险的典型物质有：硫化氢、一氧化碳、術和術系物、氧化氢、磷化氢、臭氧等。</a:t>
            </a:r>
          </a:p>
          <a:p>
            <a:endParaRPr lang="zh-CN" altLang="zh-CN" sz="2000" dirty="0"/>
          </a:p>
        </p:txBody>
      </p:sp>
    </p:spTree>
    <p:extLst>
      <p:ext uri="{BB962C8B-B14F-4D97-AF65-F5344CB8AC3E}">
        <p14:creationId xmlns:p14="http://schemas.microsoft.com/office/powerpoint/2010/main" val="42714745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551384" y="404665"/>
            <a:ext cx="3456384" cy="576063"/>
          </a:xfrm>
        </p:spPr>
        <p:txBody>
          <a:bodyPr vert="horz" wrap="square" lIns="91440" tIns="45720" rIns="91440" bIns="45720" numCol="1" anchor="ctr" anchorCtr="0" compatLnSpc="1">
            <a:no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smtClean="0">
                <a:ln>
                  <a:noFill/>
                </a:ln>
                <a:solidFill>
                  <a:srgbClr val="0086C7"/>
                </a:solidFill>
                <a:effectLst/>
                <a:uLnTx/>
                <a:uFillTx/>
                <a:latin typeface="微软雅黑" panose="020B0503020204020204" pitchFamily="34" charset="-122"/>
                <a:ea typeface="微软雅黑" panose="020B0503020204020204" pitchFamily="34" charset="-122"/>
                <a:cs typeface="+mn-cs"/>
              </a:rPr>
              <a:t>风险辨识及管控</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29</a:t>
            </a:fld>
            <a:endParaRPr lang="en-US" altLang="zh-CN" sz="1400" dirty="0">
              <a:latin typeface="Arial Black" panose="020B0A04020102020204" pitchFamily="34" charset="0"/>
            </a:endParaRPr>
          </a:p>
        </p:txBody>
      </p:sp>
      <p:sp>
        <p:nvSpPr>
          <p:cNvPr id="7" name="文本框 2"/>
          <p:cNvSpPr txBox="1"/>
          <p:nvPr/>
        </p:nvSpPr>
        <p:spPr>
          <a:xfrm>
            <a:off x="841002" y="1200809"/>
            <a:ext cx="10295558" cy="4401205"/>
          </a:xfrm>
          <a:prstGeom prst="rect">
            <a:avLst/>
          </a:prstGeom>
          <a:noFill/>
        </p:spPr>
        <p:txBody>
          <a:bodyPr wrap="square" rtlCol="0">
            <a:spAutoFit/>
          </a:bodyPr>
          <a:lstStyle/>
          <a:p>
            <a:r>
              <a:rPr lang="en-US" altLang="zh-CN" sz="2000" dirty="0" smtClean="0">
                <a:solidFill>
                  <a:srgbClr val="0070C0"/>
                </a:solidFill>
              </a:rPr>
              <a:t>2    </a:t>
            </a:r>
            <a:r>
              <a:rPr lang="zh-CN" altLang="zh-CN" sz="2000" dirty="0" smtClean="0">
                <a:solidFill>
                  <a:srgbClr val="0070C0"/>
                </a:solidFill>
              </a:rPr>
              <a:t>缺氧窒息：</a:t>
            </a:r>
          </a:p>
          <a:p>
            <a:r>
              <a:rPr lang="en-US" altLang="zh-CN" sz="2000" dirty="0" smtClean="0">
                <a:solidFill>
                  <a:srgbClr val="0070C0"/>
                </a:solidFill>
              </a:rPr>
              <a:t>1)  </a:t>
            </a:r>
            <a:r>
              <a:rPr lang="zh-CN" altLang="zh-CN" sz="2000" dirty="0" smtClean="0">
                <a:solidFill>
                  <a:srgbClr val="0070C0"/>
                </a:solidFill>
              </a:rPr>
              <a:t>由于生物的呼吸作用或物质的氧化作用 </a:t>
            </a:r>
            <a:r>
              <a:rPr lang="en-US" altLang="zh-CN" sz="2000" dirty="0" smtClean="0">
                <a:solidFill>
                  <a:srgbClr val="0070C0"/>
                </a:solidFill>
              </a:rPr>
              <a:t>,  </a:t>
            </a:r>
            <a:r>
              <a:rPr lang="zh-CN" altLang="zh-CN" sz="2000" dirty="0" smtClean="0">
                <a:solidFill>
                  <a:srgbClr val="0070C0"/>
                </a:solidFill>
              </a:rPr>
              <a:t>有限空间内的氧气被消耗导致缺氧；</a:t>
            </a:r>
          </a:p>
          <a:p>
            <a:r>
              <a:rPr lang="en-US" altLang="zh-CN" sz="2000" dirty="0" smtClean="0">
                <a:solidFill>
                  <a:srgbClr val="0070C0"/>
                </a:solidFill>
              </a:rPr>
              <a:t>2)  </a:t>
            </a:r>
            <a:r>
              <a:rPr lang="zh-CN" altLang="zh-CN" sz="2000" dirty="0" smtClean="0">
                <a:solidFill>
                  <a:srgbClr val="0070C0"/>
                </a:solidFill>
              </a:rPr>
              <a:t>有限空间内存在二氧化碳、 </a:t>
            </a:r>
            <a:r>
              <a:rPr lang="zh-CN" altLang="en-US" sz="2000" dirty="0" smtClean="0">
                <a:solidFill>
                  <a:srgbClr val="0070C0"/>
                </a:solidFill>
              </a:rPr>
              <a:t>甲烷</a:t>
            </a:r>
            <a:r>
              <a:rPr lang="zh-CN" altLang="zh-CN" sz="2000" dirty="0" smtClean="0">
                <a:solidFill>
                  <a:srgbClr val="0070C0"/>
                </a:solidFill>
              </a:rPr>
              <a:t>、氮气、</a:t>
            </a:r>
            <a:r>
              <a:rPr lang="zh-CN" altLang="en-US" sz="2000" dirty="0" smtClean="0">
                <a:solidFill>
                  <a:srgbClr val="0070C0"/>
                </a:solidFill>
              </a:rPr>
              <a:t>氩</a:t>
            </a:r>
            <a:r>
              <a:rPr lang="zh-CN" altLang="zh-CN" sz="2000" dirty="0" smtClean="0">
                <a:solidFill>
                  <a:srgbClr val="0070C0"/>
                </a:solidFill>
              </a:rPr>
              <a:t>气、水蒸气和六氮化硫等单纯性窒息气体</a:t>
            </a:r>
            <a:r>
              <a:rPr lang="en-US" altLang="zh-CN" sz="2000" dirty="0" smtClean="0">
                <a:solidFill>
                  <a:srgbClr val="0070C0"/>
                </a:solidFill>
              </a:rPr>
              <a:t>, </a:t>
            </a:r>
            <a:r>
              <a:rPr lang="zh-CN" altLang="zh-CN" sz="2000" dirty="0" smtClean="0">
                <a:solidFill>
                  <a:srgbClr val="0070C0"/>
                </a:solidFill>
              </a:rPr>
              <a:t>排挤氧空间</a:t>
            </a:r>
            <a:r>
              <a:rPr lang="en-US" altLang="zh-CN" sz="2000" dirty="0" smtClean="0">
                <a:solidFill>
                  <a:srgbClr val="0070C0"/>
                </a:solidFill>
              </a:rPr>
              <a:t>, </a:t>
            </a:r>
            <a:r>
              <a:rPr lang="zh-CN" altLang="zh-CN" sz="2000" dirty="0" smtClean="0">
                <a:solidFill>
                  <a:srgbClr val="0070C0"/>
                </a:solidFill>
              </a:rPr>
              <a:t>使空气中氧含量降低</a:t>
            </a:r>
            <a:r>
              <a:rPr lang="en-US" altLang="zh-CN" sz="2000" dirty="0" smtClean="0">
                <a:solidFill>
                  <a:srgbClr val="0070C0"/>
                </a:solidFill>
              </a:rPr>
              <a:t>, </a:t>
            </a:r>
            <a:r>
              <a:rPr lang="zh-CN" altLang="zh-CN" sz="2000" dirty="0" smtClean="0">
                <a:solidFill>
                  <a:srgbClr val="0070C0"/>
                </a:solidFill>
              </a:rPr>
              <a:t>造成缺氧。</a:t>
            </a:r>
          </a:p>
          <a:p>
            <a:r>
              <a:rPr lang="en-US" altLang="zh-CN" sz="2000" b="1" dirty="0"/>
              <a:t>5. 2    </a:t>
            </a:r>
            <a:r>
              <a:rPr lang="zh-CN" altLang="zh-CN" sz="2000" b="1" dirty="0"/>
              <a:t>安全风险识别</a:t>
            </a:r>
          </a:p>
          <a:p>
            <a:r>
              <a:rPr lang="en-US" altLang="zh-CN" sz="2000" dirty="0"/>
              <a:t>5. 2. 1    </a:t>
            </a:r>
            <a:r>
              <a:rPr lang="zh-CN" altLang="zh-CN" sz="2000" dirty="0"/>
              <a:t>有害气体风险辨识：</a:t>
            </a:r>
          </a:p>
          <a:p>
            <a:r>
              <a:rPr lang="zh-CN" altLang="zh-CN" sz="2000" dirty="0"/>
              <a:t>对于</a:t>
            </a:r>
            <a:r>
              <a:rPr lang="zh-CN" altLang="zh-CN" sz="2000" dirty="0" smtClean="0"/>
              <a:t>中毒、</a:t>
            </a:r>
            <a:r>
              <a:rPr lang="zh-CN" altLang="zh-CN" sz="2000" dirty="0"/>
              <a:t>缺氧</a:t>
            </a:r>
            <a:r>
              <a:rPr lang="zh-CN" altLang="zh-CN" sz="2000" dirty="0" smtClean="0"/>
              <a:t>窒息、</a:t>
            </a:r>
            <a:r>
              <a:rPr lang="zh-CN" altLang="zh-CN" sz="2000" dirty="0"/>
              <a:t>气体燃爆</a:t>
            </a:r>
            <a:r>
              <a:rPr lang="zh-CN" altLang="zh-CN" sz="2000" dirty="0" smtClean="0"/>
              <a:t>风险</a:t>
            </a:r>
            <a:r>
              <a:rPr lang="en-US" altLang="zh-CN" sz="2000" dirty="0" smtClean="0"/>
              <a:t>,  </a:t>
            </a:r>
            <a:r>
              <a:rPr lang="zh-CN" altLang="zh-CN" sz="2000" dirty="0"/>
              <a:t>主要从有限空间</a:t>
            </a:r>
            <a:r>
              <a:rPr lang="zh-CN" altLang="zh-CN" sz="2000" dirty="0" smtClean="0"/>
              <a:t>内部存在</a:t>
            </a:r>
            <a:r>
              <a:rPr lang="zh-CN" altLang="zh-CN" sz="2000" dirty="0"/>
              <a:t>或</a:t>
            </a:r>
            <a:r>
              <a:rPr lang="zh-CN" altLang="zh-CN" sz="2000" dirty="0" smtClean="0"/>
              <a:t>产生、</a:t>
            </a:r>
            <a:r>
              <a:rPr lang="zh-CN" altLang="zh-CN" sz="2000" dirty="0"/>
              <a:t>作业时产生和外部环境影响</a:t>
            </a:r>
            <a:r>
              <a:rPr lang="en-US" altLang="zh-CN" sz="2000" dirty="0" smtClean="0"/>
              <a:t>3</a:t>
            </a:r>
            <a:r>
              <a:rPr lang="zh-CN" altLang="zh-CN" sz="2000" dirty="0" smtClean="0"/>
              <a:t>个</a:t>
            </a:r>
            <a:r>
              <a:rPr lang="zh-CN" altLang="zh-CN" sz="2000" dirty="0"/>
              <a:t>方面进行辨识。</a:t>
            </a:r>
          </a:p>
          <a:p>
            <a:r>
              <a:rPr lang="en-US" altLang="zh-CN" sz="2000" b="1" dirty="0"/>
              <a:t>1    </a:t>
            </a:r>
            <a:r>
              <a:rPr lang="zh-CN" altLang="zh-CN" sz="2000" b="1" dirty="0"/>
              <a:t>内部存在或产生的风险：</a:t>
            </a:r>
          </a:p>
          <a:p>
            <a:r>
              <a:rPr lang="en-US" altLang="zh-CN" sz="2000" dirty="0"/>
              <a:t>1)  </a:t>
            </a:r>
            <a:r>
              <a:rPr lang="zh-CN" altLang="zh-CN" sz="2000" dirty="0"/>
              <a:t>有限空间内是否</a:t>
            </a:r>
            <a:r>
              <a:rPr lang="zh-CN" altLang="zh-CN" sz="2000" dirty="0" smtClean="0"/>
              <a:t>储存、使用、</a:t>
            </a:r>
            <a:r>
              <a:rPr lang="zh-CN" altLang="zh-CN" sz="2000" dirty="0"/>
              <a:t>残留有毒有害气体以及</a:t>
            </a:r>
            <a:r>
              <a:rPr lang="zh-CN" altLang="zh-CN" sz="2000" dirty="0" smtClean="0"/>
              <a:t>可能</a:t>
            </a:r>
            <a:r>
              <a:rPr lang="zh-CN" altLang="zh-CN" sz="2000" dirty="0"/>
              <a:t>产生有毒有害气体的</a:t>
            </a:r>
            <a:r>
              <a:rPr lang="zh-CN" altLang="zh-CN" sz="2000" dirty="0" smtClean="0"/>
              <a:t>物质</a:t>
            </a:r>
            <a:r>
              <a:rPr lang="en-US" altLang="zh-CN" sz="2000" dirty="0" smtClean="0"/>
              <a:t>, </a:t>
            </a:r>
            <a:r>
              <a:rPr lang="zh-CN" altLang="zh-CN" sz="2000" dirty="0"/>
              <a:t>导致中毒；</a:t>
            </a:r>
          </a:p>
          <a:p>
            <a:r>
              <a:rPr lang="en-US" altLang="zh-CN" sz="2000" dirty="0"/>
              <a:t>2) </a:t>
            </a:r>
            <a:r>
              <a:rPr lang="zh-CN" altLang="zh-CN" sz="2000" dirty="0"/>
              <a:t>有限空间是否长期</a:t>
            </a:r>
            <a:r>
              <a:rPr lang="zh-CN" altLang="zh-CN" sz="2000" dirty="0" smtClean="0"/>
              <a:t>封闭、</a:t>
            </a:r>
            <a:r>
              <a:rPr lang="zh-CN" altLang="zh-CN" sz="2000" dirty="0"/>
              <a:t>通风</a:t>
            </a:r>
            <a:r>
              <a:rPr lang="zh-CN" altLang="zh-CN" sz="2000" dirty="0" smtClean="0"/>
              <a:t>不良</a:t>
            </a:r>
            <a:r>
              <a:rPr lang="en-US" altLang="zh-CN" sz="2000" dirty="0" smtClean="0"/>
              <a:t>,  </a:t>
            </a:r>
            <a:r>
              <a:rPr lang="zh-CN" altLang="zh-CN" sz="2000" dirty="0"/>
              <a:t>或内部发生生物</a:t>
            </a:r>
            <a:r>
              <a:rPr lang="zh-CN" altLang="zh-CN" sz="2000" dirty="0" smtClean="0"/>
              <a:t>有氧</a:t>
            </a:r>
            <a:r>
              <a:rPr lang="zh-CN" altLang="zh-CN" sz="2000" dirty="0"/>
              <a:t>呼吸等耗氧性</a:t>
            </a:r>
            <a:r>
              <a:rPr lang="zh-CN" altLang="zh-CN" sz="2000" dirty="0" smtClean="0"/>
              <a:t>化学反应</a:t>
            </a:r>
            <a:r>
              <a:rPr lang="en-US" altLang="zh-CN" sz="2000" dirty="0" smtClean="0"/>
              <a:t>, </a:t>
            </a:r>
            <a:r>
              <a:rPr lang="zh-CN" altLang="zh-CN" sz="2000" dirty="0"/>
              <a:t>或存在单纯性室息</a:t>
            </a:r>
            <a:r>
              <a:rPr lang="zh-CN" altLang="zh-CN" sz="2000" dirty="0" smtClean="0"/>
              <a:t>气体</a:t>
            </a:r>
            <a:r>
              <a:rPr lang="en-US" altLang="zh-CN" sz="2000" dirty="0" smtClean="0"/>
              <a:t>, </a:t>
            </a:r>
            <a:r>
              <a:rPr lang="zh-CN" altLang="zh-CN" sz="2000" dirty="0"/>
              <a:t>导致缺氧；</a:t>
            </a:r>
          </a:p>
          <a:p>
            <a:r>
              <a:rPr lang="en-US" altLang="zh-CN" sz="2000" dirty="0"/>
              <a:t>3) </a:t>
            </a:r>
            <a:r>
              <a:rPr lang="zh-CN" altLang="zh-CN" sz="2000" dirty="0"/>
              <a:t>有限空间内是否</a:t>
            </a:r>
            <a:r>
              <a:rPr lang="zh-CN" altLang="zh-CN" sz="2000" dirty="0" smtClean="0"/>
              <a:t>储存、</a:t>
            </a:r>
            <a:r>
              <a:rPr lang="zh-CN" altLang="zh-CN" sz="2000" dirty="0"/>
              <a:t>残留或产生易燃易爆</a:t>
            </a:r>
            <a:r>
              <a:rPr lang="zh-CN" altLang="zh-CN" sz="2000" dirty="0" smtClean="0"/>
              <a:t>气体</a:t>
            </a:r>
            <a:r>
              <a:rPr lang="en-US" altLang="zh-CN" sz="2000" dirty="0" smtClean="0"/>
              <a:t>,  </a:t>
            </a:r>
            <a:r>
              <a:rPr lang="zh-CN" altLang="zh-CN" sz="2000" dirty="0" smtClean="0"/>
              <a:t>导致燃</a:t>
            </a:r>
            <a:r>
              <a:rPr lang="zh-CN" altLang="zh-CN" sz="2000" dirty="0"/>
              <a:t>爆</a:t>
            </a:r>
            <a:r>
              <a:rPr lang="zh-CN" altLang="zh-CN" sz="2000" dirty="0" smtClean="0"/>
              <a:t>。</a:t>
            </a:r>
          </a:p>
        </p:txBody>
      </p:sp>
    </p:spTree>
    <p:extLst>
      <p:ext uri="{BB962C8B-B14F-4D97-AF65-F5344CB8AC3E}">
        <p14:creationId xmlns:p14="http://schemas.microsoft.com/office/powerpoint/2010/main" val="2761885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551384" y="404664"/>
            <a:ext cx="1728192" cy="576063"/>
          </a:xfrm>
        </p:spPr>
        <p:txBody>
          <a:bodyPr vert="horz" wrap="square" lIns="91440" tIns="45720" rIns="91440" bIns="45720" numCol="1" anchor="ctr" anchorCtr="0" compatLnSpc="1">
            <a:no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smtClean="0">
                <a:ln>
                  <a:noFill/>
                </a:ln>
                <a:solidFill>
                  <a:srgbClr val="0086C7"/>
                </a:solidFill>
                <a:effectLst/>
                <a:uLnTx/>
                <a:uFillTx/>
                <a:latin typeface="微软雅黑" panose="020B0503020204020204" pitchFamily="34" charset="-122"/>
                <a:ea typeface="微软雅黑" panose="020B0503020204020204" pitchFamily="34" charset="-122"/>
                <a:cs typeface="+mn-cs"/>
              </a:rPr>
              <a:t>目录页</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pic>
        <p:nvPicPr>
          <p:cNvPr id="29" name="Picture 2" descr="https://timgsa.baidu.com/timg?image&amp;quality=80&amp;size=b9999_10000&amp;sec=1532678088384&amp;di=6bf68042e64c67eeaf1e99b676a16e56&amp;imgtype=0&amp;src=http%3A%2F%2F5b0988e595225.cdn.sohucs.com%2Fimages%2F20171104%2Fd0a63d8f9e314d158242de23c0f52d0b.jpe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46925" y="1340768"/>
            <a:ext cx="1636922" cy="4184382"/>
          </a:xfrm>
          <a:prstGeom prst="rect">
            <a:avLst/>
          </a:prstGeom>
          <a:noFill/>
          <a:extLst>
            <a:ext uri="{909E8E84-426E-40DD-AFC4-6F175D3DCCD1}">
              <a14:hiddenFill xmlns:a14="http://schemas.microsoft.com/office/drawing/2010/main">
                <a:solidFill>
                  <a:srgbClr val="FFFFFF"/>
                </a:solidFill>
              </a14:hiddenFill>
            </a:ext>
          </a:extLst>
        </p:spPr>
      </p:pic>
      <p:sp>
        <p:nvSpPr>
          <p:cNvPr id="30" name="Dark Gray"/>
          <p:cNvSpPr/>
          <p:nvPr/>
        </p:nvSpPr>
        <p:spPr bwMode="auto">
          <a:xfrm>
            <a:off x="650626" y="5589240"/>
            <a:ext cx="3229520" cy="432048"/>
          </a:xfrm>
          <a:prstGeom prst="roundRect">
            <a:avLst>
              <a:gd name="adj" fmla="val 0"/>
            </a:avLst>
          </a:prstGeom>
          <a:solidFill>
            <a:srgbClr val="FC9204">
              <a:alpha val="74118"/>
            </a:srgbClr>
          </a:solidFill>
          <a:ln w="9525" cap="flat" cmpd="sng" algn="ctr">
            <a:noFill/>
            <a:prstDash val="solid"/>
            <a:headEnd type="none" w="med" len="med"/>
            <a:tailEnd type="none" w="med" len="med"/>
          </a:ln>
          <a:effectLst/>
        </p:spPr>
        <p:txBody>
          <a:bodyPr vert="horz" wrap="square" lIns="68583" tIns="34292" rIns="68583" bIns="34292" numCol="1" rtlCol="0" anchor="ctr" anchorCtr="0" compatLnSpc="1"/>
          <a:lstStyle/>
          <a:p>
            <a:pPr lvl="0" indent="457200" algn="ctr" defTabSz="685165" fontAlgn="base">
              <a:spcBef>
                <a:spcPct val="0"/>
              </a:spcBef>
              <a:spcAft>
                <a:spcPct val="0"/>
              </a:spcAft>
              <a:defRPr/>
            </a:pPr>
            <a:r>
              <a:rPr lang="zh-CN" altLang="en-US" kern="0" dirty="0" smtClean="0">
                <a:solidFill>
                  <a:schemeClr val="bg1"/>
                </a:solidFill>
                <a:latin typeface="微软雅黑" panose="020B0503020204020204" pitchFamily="34" charset="-122"/>
                <a:ea typeface="微软雅黑" panose="020B0503020204020204" pitchFamily="34" charset="-122"/>
                <a:cs typeface="Arial Unicode MS" pitchFamily="34" charset="-122"/>
              </a:rPr>
              <a:t>                              </a:t>
            </a:r>
            <a:endParaRPr lang="zh-CN" altLang="en-US" kern="0" dirty="0">
              <a:solidFill>
                <a:schemeClr val="bg1"/>
              </a:solidFill>
              <a:latin typeface="微软雅黑" panose="020B0503020204020204" pitchFamily="34" charset="-122"/>
              <a:ea typeface="微软雅黑" panose="020B0503020204020204" pitchFamily="34" charset="-122"/>
              <a:cs typeface="Arial Unicode MS" pitchFamily="34" charset="-122"/>
            </a:endParaRPr>
          </a:p>
        </p:txBody>
      </p:sp>
      <p:sp>
        <p:nvSpPr>
          <p:cNvPr id="31" name="矩形 30"/>
          <p:cNvSpPr/>
          <p:nvPr/>
        </p:nvSpPr>
        <p:spPr>
          <a:xfrm>
            <a:off x="4007768" y="1564928"/>
            <a:ext cx="7618041" cy="40569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lstStyle/>
          <a:p>
            <a:pPr>
              <a:lnSpc>
                <a:spcPts val="3200"/>
              </a:lnSpc>
            </a:pPr>
            <a:r>
              <a:rPr lang="en-US" altLang="zh-CN" sz="2800" dirty="0" smtClean="0">
                <a:solidFill>
                  <a:schemeClr val="bg1"/>
                </a:solidFill>
                <a:latin typeface="+mn-ea"/>
              </a:rPr>
              <a:t>  1  </a:t>
            </a:r>
            <a:r>
              <a:rPr lang="zh-CN" altLang="en-US" sz="2800" dirty="0" smtClean="0">
                <a:solidFill>
                  <a:schemeClr val="bg1"/>
                </a:solidFill>
                <a:latin typeface="+mn-ea"/>
              </a:rPr>
              <a:t>总则</a:t>
            </a:r>
            <a:endParaRPr lang="en-US" altLang="zh-CN" sz="2800" dirty="0" smtClean="0">
              <a:solidFill>
                <a:schemeClr val="bg1"/>
              </a:solidFill>
              <a:latin typeface="+mn-ea"/>
            </a:endParaRPr>
          </a:p>
          <a:p>
            <a:pPr>
              <a:lnSpc>
                <a:spcPts val="3200"/>
              </a:lnSpc>
            </a:pPr>
            <a:r>
              <a:rPr lang="en-US" altLang="zh-CN" sz="2800" dirty="0">
                <a:solidFill>
                  <a:schemeClr val="bg1"/>
                </a:solidFill>
                <a:latin typeface="+mn-ea"/>
              </a:rPr>
              <a:t> </a:t>
            </a:r>
            <a:r>
              <a:rPr lang="en-US" altLang="zh-CN" sz="2800" dirty="0" smtClean="0">
                <a:solidFill>
                  <a:schemeClr val="bg1"/>
                </a:solidFill>
                <a:latin typeface="+mn-ea"/>
              </a:rPr>
              <a:t> 2  </a:t>
            </a:r>
            <a:r>
              <a:rPr lang="zh-CN" altLang="en-US" sz="2800" dirty="0" smtClean="0">
                <a:solidFill>
                  <a:schemeClr val="bg1"/>
                </a:solidFill>
                <a:latin typeface="+mn-ea"/>
              </a:rPr>
              <a:t>术语</a:t>
            </a:r>
            <a:endParaRPr lang="en-US" altLang="zh-CN" sz="2800" dirty="0" smtClean="0">
              <a:solidFill>
                <a:schemeClr val="bg1"/>
              </a:solidFill>
              <a:latin typeface="+mn-ea"/>
            </a:endParaRPr>
          </a:p>
          <a:p>
            <a:pPr>
              <a:lnSpc>
                <a:spcPts val="3200"/>
              </a:lnSpc>
            </a:pPr>
            <a:r>
              <a:rPr lang="en-US" altLang="zh-CN" sz="2800" dirty="0">
                <a:solidFill>
                  <a:schemeClr val="bg1"/>
                </a:solidFill>
                <a:latin typeface="+mn-ea"/>
              </a:rPr>
              <a:t> </a:t>
            </a:r>
            <a:r>
              <a:rPr lang="en-US" altLang="zh-CN" sz="2800" dirty="0" smtClean="0">
                <a:solidFill>
                  <a:schemeClr val="bg1"/>
                </a:solidFill>
                <a:latin typeface="+mn-ea"/>
              </a:rPr>
              <a:t> 3  </a:t>
            </a:r>
            <a:r>
              <a:rPr lang="zh-CN" altLang="en-US" sz="2800" dirty="0" smtClean="0">
                <a:solidFill>
                  <a:schemeClr val="bg1"/>
                </a:solidFill>
                <a:latin typeface="+mn-ea"/>
              </a:rPr>
              <a:t>基本规定</a:t>
            </a:r>
            <a:endParaRPr lang="en-US" altLang="zh-CN" sz="2800" dirty="0" smtClean="0">
              <a:solidFill>
                <a:schemeClr val="bg1"/>
              </a:solidFill>
              <a:latin typeface="+mn-ea"/>
            </a:endParaRPr>
          </a:p>
          <a:p>
            <a:pPr>
              <a:lnSpc>
                <a:spcPts val="3200"/>
              </a:lnSpc>
            </a:pPr>
            <a:r>
              <a:rPr lang="en-US" altLang="zh-CN" sz="2800" dirty="0">
                <a:solidFill>
                  <a:schemeClr val="bg1"/>
                </a:solidFill>
                <a:latin typeface="+mn-ea"/>
              </a:rPr>
              <a:t> </a:t>
            </a:r>
            <a:r>
              <a:rPr lang="en-US" altLang="zh-CN" sz="2800" dirty="0" smtClean="0">
                <a:solidFill>
                  <a:schemeClr val="bg1"/>
                </a:solidFill>
                <a:latin typeface="+mn-ea"/>
              </a:rPr>
              <a:t> 4  </a:t>
            </a:r>
            <a:r>
              <a:rPr lang="zh-CN" altLang="en-US" sz="2800" dirty="0" smtClean="0">
                <a:solidFill>
                  <a:schemeClr val="bg1"/>
                </a:solidFill>
                <a:latin typeface="+mn-ea"/>
              </a:rPr>
              <a:t>安全管理责任</a:t>
            </a:r>
            <a:endParaRPr lang="en-US" altLang="zh-CN" sz="2800" dirty="0" smtClean="0">
              <a:solidFill>
                <a:schemeClr val="bg1"/>
              </a:solidFill>
              <a:latin typeface="+mn-ea"/>
            </a:endParaRPr>
          </a:p>
          <a:p>
            <a:pPr>
              <a:lnSpc>
                <a:spcPts val="3200"/>
              </a:lnSpc>
            </a:pPr>
            <a:r>
              <a:rPr lang="en-US" altLang="zh-CN" sz="2800" dirty="0">
                <a:solidFill>
                  <a:schemeClr val="bg1"/>
                </a:solidFill>
                <a:latin typeface="+mn-ea"/>
              </a:rPr>
              <a:t> </a:t>
            </a:r>
            <a:r>
              <a:rPr lang="en-US" altLang="zh-CN" sz="2800" dirty="0" smtClean="0">
                <a:solidFill>
                  <a:schemeClr val="bg1"/>
                </a:solidFill>
                <a:latin typeface="+mn-ea"/>
              </a:rPr>
              <a:t> 5  </a:t>
            </a:r>
            <a:r>
              <a:rPr lang="zh-CN" altLang="en-US" sz="2800" dirty="0" smtClean="0">
                <a:solidFill>
                  <a:schemeClr val="bg1"/>
                </a:solidFill>
                <a:latin typeface="+mn-ea"/>
              </a:rPr>
              <a:t>风险辨识及管理 </a:t>
            </a:r>
            <a:endParaRPr lang="en-US" altLang="zh-CN" sz="2800" dirty="0" smtClean="0">
              <a:solidFill>
                <a:schemeClr val="bg1"/>
              </a:solidFill>
              <a:latin typeface="+mn-ea"/>
            </a:endParaRPr>
          </a:p>
          <a:p>
            <a:pPr>
              <a:lnSpc>
                <a:spcPts val="3200"/>
              </a:lnSpc>
            </a:pPr>
            <a:r>
              <a:rPr lang="en-US" altLang="zh-CN" sz="2800" dirty="0">
                <a:solidFill>
                  <a:schemeClr val="bg1"/>
                </a:solidFill>
                <a:latin typeface="+mn-ea"/>
              </a:rPr>
              <a:t> </a:t>
            </a:r>
            <a:r>
              <a:rPr lang="en-US" altLang="zh-CN" sz="2800" dirty="0" smtClean="0">
                <a:solidFill>
                  <a:schemeClr val="bg1"/>
                </a:solidFill>
                <a:latin typeface="+mn-ea"/>
              </a:rPr>
              <a:t> 6  </a:t>
            </a:r>
            <a:r>
              <a:rPr lang="zh-CN" altLang="en-US" sz="2800" dirty="0" smtClean="0">
                <a:solidFill>
                  <a:schemeClr val="bg1"/>
                </a:solidFill>
                <a:latin typeface="+mn-ea"/>
              </a:rPr>
              <a:t>作业前准备</a:t>
            </a:r>
            <a:endParaRPr lang="en-US" altLang="zh-CN" sz="2800" dirty="0" smtClean="0">
              <a:solidFill>
                <a:schemeClr val="bg1"/>
              </a:solidFill>
              <a:latin typeface="+mn-ea"/>
            </a:endParaRPr>
          </a:p>
          <a:p>
            <a:pPr>
              <a:lnSpc>
                <a:spcPts val="3200"/>
              </a:lnSpc>
            </a:pPr>
            <a:r>
              <a:rPr lang="en-US" altLang="zh-CN" sz="2800" dirty="0" smtClean="0">
                <a:solidFill>
                  <a:schemeClr val="bg1"/>
                </a:solidFill>
                <a:latin typeface="+mn-ea"/>
              </a:rPr>
              <a:t>  7  </a:t>
            </a:r>
            <a:r>
              <a:rPr lang="zh-CN" altLang="en-US" sz="2800" dirty="0" smtClean="0">
                <a:solidFill>
                  <a:schemeClr val="bg1"/>
                </a:solidFill>
                <a:latin typeface="+mn-ea"/>
              </a:rPr>
              <a:t>安全作业</a:t>
            </a:r>
            <a:endParaRPr lang="en-US" altLang="zh-CN" sz="2800" dirty="0" smtClean="0">
              <a:solidFill>
                <a:schemeClr val="bg1"/>
              </a:solidFill>
              <a:latin typeface="+mn-ea"/>
            </a:endParaRPr>
          </a:p>
          <a:p>
            <a:pPr>
              <a:lnSpc>
                <a:spcPts val="3200"/>
              </a:lnSpc>
            </a:pPr>
            <a:r>
              <a:rPr lang="en-US" altLang="zh-CN" sz="2800" dirty="0" smtClean="0">
                <a:solidFill>
                  <a:schemeClr val="bg1"/>
                </a:solidFill>
                <a:latin typeface="+mn-ea"/>
              </a:rPr>
              <a:t>  8  </a:t>
            </a:r>
            <a:r>
              <a:rPr lang="zh-CN" altLang="en-US" sz="2800" dirty="0" smtClean="0">
                <a:solidFill>
                  <a:schemeClr val="bg1"/>
                </a:solidFill>
                <a:latin typeface="+mn-ea"/>
              </a:rPr>
              <a:t>应急救援</a:t>
            </a:r>
            <a:r>
              <a:rPr lang="en-US" altLang="zh-CN" sz="2800" dirty="0" smtClean="0">
                <a:solidFill>
                  <a:schemeClr val="bg1"/>
                </a:solidFill>
                <a:latin typeface="+mn-ea"/>
              </a:rPr>
              <a:t>  </a:t>
            </a:r>
          </a:p>
          <a:p>
            <a:pPr>
              <a:lnSpc>
                <a:spcPts val="3200"/>
              </a:lnSpc>
            </a:pPr>
            <a:r>
              <a:rPr lang="en-US" altLang="zh-CN" sz="2800" dirty="0">
                <a:solidFill>
                  <a:schemeClr val="bg1"/>
                </a:solidFill>
                <a:latin typeface="+mn-ea"/>
              </a:rPr>
              <a:t> </a:t>
            </a:r>
            <a:r>
              <a:rPr lang="en-US" altLang="zh-CN" sz="2800" dirty="0" smtClean="0">
                <a:solidFill>
                  <a:schemeClr val="bg1"/>
                </a:solidFill>
                <a:latin typeface="+mn-ea"/>
              </a:rPr>
              <a:t> </a:t>
            </a:r>
            <a:r>
              <a:rPr lang="zh-CN" altLang="en-US" sz="2800" dirty="0" smtClean="0">
                <a:solidFill>
                  <a:schemeClr val="bg1"/>
                </a:solidFill>
                <a:latin typeface="+mn-ea"/>
              </a:rPr>
              <a:t>附录</a:t>
            </a:r>
            <a:endParaRPr lang="en-US" altLang="zh-CN" sz="2800" dirty="0" smtClean="0">
              <a:solidFill>
                <a:schemeClr val="bg1"/>
              </a:solidFill>
              <a:latin typeface="+mn-ea"/>
            </a:endParaRPr>
          </a:p>
        </p:txBody>
      </p:sp>
      <p:grpSp>
        <p:nvGrpSpPr>
          <p:cNvPr id="6" name="组合 3"/>
          <p:cNvGrpSpPr/>
          <p:nvPr/>
        </p:nvGrpSpPr>
        <p:grpSpPr>
          <a:xfrm>
            <a:off x="2323375" y="510982"/>
            <a:ext cx="807212" cy="293399"/>
            <a:chOff x="465719" y="1295954"/>
            <a:chExt cx="1658494" cy="740511"/>
          </a:xfrm>
        </p:grpSpPr>
        <p:sp>
          <p:nvSpPr>
            <p:cNvPr id="7" name="Freeform 1"/>
            <p:cNvSpPr/>
            <p:nvPr/>
          </p:nvSpPr>
          <p:spPr>
            <a:xfrm rot="10800000">
              <a:off x="465719" y="1295954"/>
              <a:ext cx="1658494" cy="740511"/>
            </a:xfrm>
            <a:custGeom>
              <a:avLst/>
              <a:gdLst/>
              <a:ahLst/>
              <a:cxnLst>
                <a:cxn ang="0">
                  <a:pos x="2147483647" y="2147483647"/>
                </a:cxn>
                <a:cxn ang="0">
                  <a:pos x="2147483647" y="0"/>
                </a:cxn>
                <a:cxn ang="0">
                  <a:pos x="2147483647" y="0"/>
                </a:cxn>
                <a:cxn ang="0">
                  <a:pos x="0" y="2147483647"/>
                </a:cxn>
                <a:cxn ang="0">
                  <a:pos x="2147483647" y="2147483647"/>
                </a:cxn>
                <a:cxn ang="0">
                  <a:pos x="2147483647" y="2147483647"/>
                </a:cxn>
                <a:cxn ang="0">
                  <a:pos x="2147483647" y="2147483647"/>
                </a:cxn>
              </a:cxnLst>
              <a:rect l="0" t="0" r="0" b="0"/>
              <a:pathLst>
                <a:path w="7875" h="3594">
                  <a:moveTo>
                    <a:pt x="5874" y="1811"/>
                  </a:moveTo>
                  <a:lnTo>
                    <a:pt x="7874" y="0"/>
                  </a:lnTo>
                  <a:lnTo>
                    <a:pt x="1969" y="0"/>
                  </a:lnTo>
                  <a:lnTo>
                    <a:pt x="0" y="1811"/>
                  </a:lnTo>
                  <a:lnTo>
                    <a:pt x="1969" y="3593"/>
                  </a:lnTo>
                  <a:lnTo>
                    <a:pt x="7874" y="3593"/>
                  </a:lnTo>
                  <a:lnTo>
                    <a:pt x="5874" y="1811"/>
                  </a:lnTo>
                </a:path>
              </a:pathLst>
            </a:custGeom>
            <a:solidFill>
              <a:schemeClr val="accent1">
                <a:alpha val="100000"/>
              </a:schemeClr>
            </a:solidFill>
            <a:ln w="9525">
              <a:noFill/>
            </a:ln>
          </p:spPr>
          <p:txBody>
            <a:bodyPr/>
            <a:lstStyle/>
            <a:p>
              <a:endParaRPr lang="zh-CN" altLang="en-US"/>
            </a:p>
          </p:txBody>
        </p:sp>
        <p:sp>
          <p:nvSpPr>
            <p:cNvPr id="8" name="Freeform 41"/>
            <p:cNvSpPr>
              <a:spLocks noEditPoints="1"/>
            </p:cNvSpPr>
            <p:nvPr/>
          </p:nvSpPr>
          <p:spPr bwMode="auto">
            <a:xfrm>
              <a:off x="1089846" y="1431192"/>
              <a:ext cx="457577" cy="415609"/>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lstStyle/>
            <a:p>
              <a:pPr marL="0" marR="0" lvl="0" indent="0" algn="l" defTabSz="56642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Tree>
    <p:extLst>
      <p:ext uri="{BB962C8B-B14F-4D97-AF65-F5344CB8AC3E}">
        <p14:creationId xmlns:p14="http://schemas.microsoft.com/office/powerpoint/2010/main" val="1198696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551384" y="404665"/>
            <a:ext cx="3456384" cy="576063"/>
          </a:xfrm>
        </p:spPr>
        <p:txBody>
          <a:bodyPr vert="horz" wrap="square" lIns="91440" tIns="45720" rIns="91440" bIns="45720" numCol="1" anchor="ctr" anchorCtr="0" compatLnSpc="1">
            <a:no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smtClean="0">
                <a:ln>
                  <a:noFill/>
                </a:ln>
                <a:solidFill>
                  <a:srgbClr val="0086C7"/>
                </a:solidFill>
                <a:effectLst/>
                <a:uLnTx/>
                <a:uFillTx/>
                <a:latin typeface="微软雅黑" panose="020B0503020204020204" pitchFamily="34" charset="-122"/>
                <a:ea typeface="微软雅黑" panose="020B0503020204020204" pitchFamily="34" charset="-122"/>
                <a:cs typeface="+mn-cs"/>
              </a:rPr>
              <a:t>风险辨识及管控</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30</a:t>
            </a:fld>
            <a:endParaRPr lang="en-US" altLang="zh-CN" sz="1400" dirty="0">
              <a:latin typeface="Arial Black" panose="020B0A04020102020204" pitchFamily="34" charset="0"/>
            </a:endParaRPr>
          </a:p>
        </p:txBody>
      </p:sp>
      <p:sp>
        <p:nvSpPr>
          <p:cNvPr id="7" name="文本框 2"/>
          <p:cNvSpPr txBox="1"/>
          <p:nvPr/>
        </p:nvSpPr>
        <p:spPr>
          <a:xfrm>
            <a:off x="841002" y="1073572"/>
            <a:ext cx="10295558" cy="5632311"/>
          </a:xfrm>
          <a:prstGeom prst="rect">
            <a:avLst/>
          </a:prstGeom>
          <a:noFill/>
        </p:spPr>
        <p:txBody>
          <a:bodyPr wrap="square" rtlCol="0">
            <a:spAutoFit/>
          </a:bodyPr>
          <a:lstStyle/>
          <a:p>
            <a:r>
              <a:rPr lang="en-US" altLang="zh-CN" sz="2000" b="1" dirty="0"/>
              <a:t>2    </a:t>
            </a:r>
            <a:r>
              <a:rPr lang="zh-CN" altLang="zh-CN" sz="2000" b="1" dirty="0"/>
              <a:t>作业时产生的风险：</a:t>
            </a:r>
          </a:p>
          <a:p>
            <a:r>
              <a:rPr lang="en-US" altLang="zh-CN" sz="2000" dirty="0"/>
              <a:t>1) </a:t>
            </a:r>
            <a:r>
              <a:rPr lang="en-US" altLang="zh-CN" sz="2000" dirty="0" smtClean="0"/>
              <a:t>   </a:t>
            </a:r>
            <a:r>
              <a:rPr lang="zh-CN" altLang="zh-CN" sz="2000" dirty="0" smtClean="0"/>
              <a:t>作业</a:t>
            </a:r>
            <a:r>
              <a:rPr lang="zh-CN" altLang="zh-CN" sz="2000" dirty="0"/>
              <a:t>时使用的物料是否会挥发或产生有毒</a:t>
            </a:r>
            <a:r>
              <a:rPr lang="zh-CN" altLang="zh-CN" sz="2000" dirty="0" smtClean="0"/>
              <a:t>有害、易燃易爆气体</a:t>
            </a:r>
            <a:r>
              <a:rPr lang="en-US" altLang="zh-CN" sz="2000" dirty="0" smtClean="0"/>
              <a:t>, </a:t>
            </a:r>
            <a:r>
              <a:rPr lang="zh-CN" altLang="zh-CN" sz="2000" dirty="0"/>
              <a:t>导致中毒或燃爆；</a:t>
            </a:r>
          </a:p>
          <a:p>
            <a:r>
              <a:rPr lang="en-US" altLang="zh-CN" sz="2000" dirty="0"/>
              <a:t>2</a:t>
            </a:r>
            <a:r>
              <a:rPr lang="en-US" altLang="zh-CN" sz="2000" dirty="0" smtClean="0"/>
              <a:t>)    </a:t>
            </a:r>
            <a:r>
              <a:rPr lang="zh-CN" altLang="zh-CN" sz="2000" dirty="0"/>
              <a:t>作业时是否会大量消耗</a:t>
            </a:r>
            <a:r>
              <a:rPr lang="zh-CN" altLang="zh-CN" sz="2000" dirty="0" smtClean="0"/>
              <a:t>氧气</a:t>
            </a:r>
            <a:r>
              <a:rPr lang="en-US" altLang="zh-CN" sz="2000" dirty="0" smtClean="0"/>
              <a:t>,  </a:t>
            </a:r>
            <a:r>
              <a:rPr lang="zh-CN" altLang="zh-CN" sz="2000" dirty="0"/>
              <a:t>或引入单纯性窒息</a:t>
            </a:r>
            <a:r>
              <a:rPr lang="zh-CN" altLang="zh-CN" sz="2000" dirty="0" smtClean="0"/>
              <a:t>气体</a:t>
            </a:r>
            <a:r>
              <a:rPr lang="en-US" altLang="zh-CN" sz="2000" dirty="0" smtClean="0"/>
              <a:t>, </a:t>
            </a:r>
            <a:r>
              <a:rPr lang="zh-CN" altLang="zh-CN" sz="2000" dirty="0"/>
              <a:t>导致缺氧；</a:t>
            </a:r>
          </a:p>
          <a:p>
            <a:pPr marL="457200" indent="-457200">
              <a:buAutoNum type="arabicParenR" startAt="3"/>
            </a:pPr>
            <a:r>
              <a:rPr lang="zh-CN" altLang="zh-CN" sz="2000" dirty="0" smtClean="0"/>
              <a:t>作业</a:t>
            </a:r>
            <a:r>
              <a:rPr lang="zh-CN" altLang="zh-CN" sz="2000" dirty="0"/>
              <a:t>时是否会产生明火或潜在的点</a:t>
            </a:r>
            <a:r>
              <a:rPr lang="zh-CN" altLang="zh-CN" sz="2000" dirty="0" smtClean="0"/>
              <a:t>火源</a:t>
            </a:r>
            <a:r>
              <a:rPr lang="en-US" altLang="zh-CN" sz="2000" dirty="0" smtClean="0"/>
              <a:t>, </a:t>
            </a:r>
            <a:r>
              <a:rPr lang="zh-CN" altLang="zh-CN" sz="2000" dirty="0"/>
              <a:t>增加燃爆</a:t>
            </a:r>
            <a:r>
              <a:rPr lang="zh-CN" altLang="zh-CN" sz="2000" dirty="0" smtClean="0"/>
              <a:t>风险</a:t>
            </a:r>
            <a:r>
              <a:rPr lang="zh-CN" altLang="en-US" sz="2000" dirty="0" smtClean="0"/>
              <a:t>。</a:t>
            </a:r>
            <a:endParaRPr lang="en-US" altLang="zh-CN" sz="2000" dirty="0" smtClean="0"/>
          </a:p>
          <a:p>
            <a:r>
              <a:rPr lang="en-US" altLang="zh-CN" sz="2000" b="1" dirty="0"/>
              <a:t>3    </a:t>
            </a:r>
            <a:r>
              <a:rPr lang="zh-CN" altLang="zh-CN" sz="2000" b="1" dirty="0"/>
              <a:t>外部环境影响产生的风险：</a:t>
            </a:r>
          </a:p>
          <a:p>
            <a:r>
              <a:rPr lang="en-US" altLang="zh-CN" sz="2000" dirty="0" smtClean="0"/>
              <a:t>      </a:t>
            </a:r>
            <a:r>
              <a:rPr lang="zh-CN" altLang="zh-CN" sz="2000" dirty="0" smtClean="0"/>
              <a:t>与</a:t>
            </a:r>
            <a:r>
              <a:rPr lang="zh-CN" altLang="zh-CN" sz="2000" dirty="0"/>
              <a:t>有限空间相连或接近的管道内单纯性窒息</a:t>
            </a:r>
            <a:r>
              <a:rPr lang="zh-CN" altLang="zh-CN" sz="2000" dirty="0" smtClean="0"/>
              <a:t>气体、</a:t>
            </a:r>
            <a:r>
              <a:rPr lang="zh-CN" altLang="zh-CN" sz="2000" dirty="0"/>
              <a:t>有毒</a:t>
            </a:r>
            <a:r>
              <a:rPr lang="zh-CN" altLang="zh-CN" sz="2000" dirty="0" smtClean="0"/>
              <a:t>有害气体、</a:t>
            </a:r>
            <a:r>
              <a:rPr lang="zh-CN" altLang="zh-CN" sz="2000" dirty="0"/>
              <a:t>易燃易爆气体</a:t>
            </a:r>
            <a:r>
              <a:rPr lang="zh-CN" altLang="zh-CN" sz="2000" dirty="0" smtClean="0"/>
              <a:t>扩散、</a:t>
            </a:r>
            <a:r>
              <a:rPr lang="zh-CN" altLang="zh-CN" sz="2000" dirty="0"/>
              <a:t>泄漏到有限空间</a:t>
            </a:r>
            <a:r>
              <a:rPr lang="zh-CN" altLang="zh-CN" sz="2000" dirty="0" smtClean="0"/>
              <a:t>内</a:t>
            </a:r>
            <a:r>
              <a:rPr lang="en-US" altLang="zh-CN" sz="2000" dirty="0" smtClean="0"/>
              <a:t>, </a:t>
            </a:r>
            <a:r>
              <a:rPr lang="zh-CN" altLang="zh-CN" sz="2000" dirty="0" smtClean="0"/>
              <a:t>导致缺氧、中毒、</a:t>
            </a:r>
            <a:r>
              <a:rPr lang="zh-CN" altLang="zh-CN" sz="2000" dirty="0"/>
              <a:t>燃爆等</a:t>
            </a:r>
            <a:r>
              <a:rPr lang="zh-CN" altLang="zh-CN" sz="2000" dirty="0" smtClean="0"/>
              <a:t>风险</a:t>
            </a:r>
            <a:r>
              <a:rPr lang="zh-CN" altLang="en-US" sz="2000" dirty="0" smtClean="0"/>
              <a:t>。</a:t>
            </a:r>
            <a:endParaRPr lang="en-US" altLang="zh-CN" sz="2000" dirty="0" smtClean="0"/>
          </a:p>
          <a:p>
            <a:r>
              <a:rPr lang="en-US" altLang="zh-CN" sz="2000" dirty="0" smtClean="0"/>
              <a:t>       </a:t>
            </a:r>
            <a:r>
              <a:rPr lang="zh-CN" altLang="zh-CN" sz="2000" dirty="0" smtClean="0"/>
              <a:t>对于中毒、</a:t>
            </a:r>
            <a:r>
              <a:rPr lang="zh-CN" altLang="zh-CN" sz="2000" dirty="0"/>
              <a:t>缺氧窒息和气体燃爆</a:t>
            </a:r>
            <a:r>
              <a:rPr lang="zh-CN" altLang="zh-CN" sz="2000" dirty="0" smtClean="0"/>
              <a:t>风险使用</a:t>
            </a:r>
            <a:r>
              <a:rPr lang="zh-CN" altLang="zh-CN" sz="2000" dirty="0"/>
              <a:t>气体检测报警</a:t>
            </a:r>
            <a:r>
              <a:rPr lang="zh-CN" altLang="zh-CN" sz="2000" dirty="0" smtClean="0"/>
              <a:t>仪进行</a:t>
            </a:r>
            <a:r>
              <a:rPr lang="zh-CN" altLang="zh-CN" sz="2000" dirty="0"/>
              <a:t>针对性的检测是最直接有效的</a:t>
            </a:r>
            <a:r>
              <a:rPr lang="zh-CN" altLang="zh-CN" sz="2000" dirty="0" smtClean="0"/>
              <a:t>方法</a:t>
            </a:r>
            <a:r>
              <a:rPr lang="zh-CN" altLang="en-US" sz="2000" dirty="0" smtClean="0"/>
              <a:t>。</a:t>
            </a:r>
            <a:r>
              <a:rPr lang="zh-CN" altLang="zh-CN" sz="2000" dirty="0" smtClean="0"/>
              <a:t>检测后</a:t>
            </a:r>
            <a:r>
              <a:rPr lang="en-US" altLang="zh-CN" sz="2000" dirty="0" smtClean="0"/>
              <a:t>, </a:t>
            </a:r>
            <a:r>
              <a:rPr lang="zh-CN" altLang="zh-CN" sz="2000" dirty="0"/>
              <a:t>各类气体</a:t>
            </a:r>
            <a:r>
              <a:rPr lang="zh-CN" altLang="zh-CN" sz="2000" dirty="0" smtClean="0"/>
              <a:t>浓度评判</a:t>
            </a:r>
            <a:r>
              <a:rPr lang="zh-CN" altLang="zh-CN" sz="2000" dirty="0"/>
              <a:t>标准如下：</a:t>
            </a:r>
          </a:p>
          <a:p>
            <a:r>
              <a:rPr lang="en-US" altLang="zh-CN" sz="2000" dirty="0"/>
              <a:t>1)  </a:t>
            </a:r>
            <a:r>
              <a:rPr lang="zh-CN" altLang="zh-CN" sz="2000" dirty="0"/>
              <a:t>有毒气体浓度应</a:t>
            </a:r>
            <a:r>
              <a:rPr lang="zh-CN" altLang="zh-CN" sz="2000" dirty="0" smtClean="0"/>
              <a:t>低于《</a:t>
            </a:r>
            <a:r>
              <a:rPr lang="zh-CN" altLang="zh-CN" sz="2000" dirty="0"/>
              <a:t>工作场所有害因素职业接触限值 第</a:t>
            </a:r>
            <a:r>
              <a:rPr lang="en-US" altLang="zh-CN" sz="2000" dirty="0"/>
              <a:t>1 </a:t>
            </a:r>
            <a:r>
              <a:rPr lang="zh-CN" altLang="zh-CN" sz="2000" dirty="0"/>
              <a:t>部分：化学有害因素</a:t>
            </a:r>
            <a:r>
              <a:rPr lang="zh-CN" altLang="zh-CN" sz="2000" dirty="0" smtClean="0"/>
              <a:t>》</a:t>
            </a:r>
            <a:r>
              <a:rPr lang="en-US" altLang="zh-CN" sz="2000" dirty="0" smtClean="0"/>
              <a:t>GBZ2</a:t>
            </a:r>
            <a:r>
              <a:rPr lang="en-US" altLang="zh-CN" sz="2000" dirty="0"/>
              <a:t>. </a:t>
            </a:r>
            <a:r>
              <a:rPr lang="en-US" altLang="zh-CN" sz="2000" dirty="0" smtClean="0"/>
              <a:t>1</a:t>
            </a:r>
            <a:r>
              <a:rPr lang="zh-CN" altLang="zh-CN" sz="2000" dirty="0" smtClean="0"/>
              <a:t>规定</a:t>
            </a:r>
            <a:r>
              <a:rPr lang="zh-CN" altLang="zh-CN" sz="2000" dirty="0"/>
              <a:t>的最高容许浓度或短</a:t>
            </a:r>
            <a:r>
              <a:rPr lang="zh-CN" altLang="zh-CN" sz="2000" dirty="0" smtClean="0"/>
              <a:t>时间</a:t>
            </a:r>
            <a:r>
              <a:rPr lang="zh-CN" altLang="zh-CN" sz="2000" dirty="0"/>
              <a:t>接触容许</a:t>
            </a:r>
            <a:r>
              <a:rPr lang="zh-CN" altLang="zh-CN" sz="2000" dirty="0" smtClean="0"/>
              <a:t>浓度</a:t>
            </a:r>
            <a:r>
              <a:rPr lang="en-US" altLang="zh-CN" sz="2000" dirty="0" smtClean="0"/>
              <a:t>, </a:t>
            </a:r>
            <a:r>
              <a:rPr lang="zh-CN" altLang="zh-CN" sz="2000" dirty="0"/>
              <a:t>无上述两种浓度值</a:t>
            </a:r>
            <a:r>
              <a:rPr lang="zh-CN" altLang="zh-CN" sz="2000" dirty="0" smtClean="0"/>
              <a:t>的</a:t>
            </a:r>
            <a:r>
              <a:rPr lang="en-US" altLang="zh-CN" sz="2000" dirty="0" smtClean="0"/>
              <a:t>, </a:t>
            </a:r>
            <a:r>
              <a:rPr lang="zh-CN" altLang="zh-CN" sz="2000" dirty="0"/>
              <a:t>应低于时间加权平均</a:t>
            </a:r>
            <a:r>
              <a:rPr lang="zh-CN" altLang="zh-CN" sz="2000" dirty="0" smtClean="0"/>
              <a:t>容许</a:t>
            </a:r>
            <a:r>
              <a:rPr lang="zh-CN" altLang="zh-CN" sz="2000" dirty="0"/>
              <a:t>浓度；</a:t>
            </a:r>
          </a:p>
          <a:p>
            <a:r>
              <a:rPr lang="en-US" altLang="zh-CN" sz="2000" dirty="0"/>
              <a:t>2) </a:t>
            </a:r>
            <a:r>
              <a:rPr lang="en-US" altLang="zh-CN" sz="2000" dirty="0" smtClean="0"/>
              <a:t>  </a:t>
            </a:r>
            <a:r>
              <a:rPr lang="zh-CN" altLang="zh-CN" sz="2000" dirty="0" smtClean="0"/>
              <a:t>氧气</a:t>
            </a:r>
            <a:r>
              <a:rPr lang="zh-CN" altLang="zh-CN" sz="2000" dirty="0"/>
              <a:t>含量</a:t>
            </a:r>
            <a:r>
              <a:rPr lang="en-US" altLang="zh-CN" sz="2000" dirty="0"/>
              <a:t>  (</a:t>
            </a:r>
            <a:r>
              <a:rPr lang="zh-CN" altLang="zh-CN" sz="2000" dirty="0"/>
              <a:t>体积分数</a:t>
            </a:r>
            <a:r>
              <a:rPr lang="en-US" altLang="zh-CN" sz="2000" dirty="0"/>
              <a:t>) </a:t>
            </a:r>
            <a:r>
              <a:rPr lang="zh-CN" altLang="zh-CN" sz="2000" dirty="0" smtClean="0"/>
              <a:t>应在</a:t>
            </a:r>
            <a:r>
              <a:rPr lang="en-US" altLang="zh-CN" sz="2000" dirty="0"/>
              <a:t>19. 5%  ~23. 5%</a:t>
            </a:r>
            <a:r>
              <a:rPr lang="zh-CN" altLang="zh-CN" sz="2000" dirty="0"/>
              <a:t>；</a:t>
            </a:r>
          </a:p>
          <a:p>
            <a:r>
              <a:rPr lang="en-US" altLang="zh-CN" sz="2000" dirty="0"/>
              <a:t>3) </a:t>
            </a:r>
            <a:r>
              <a:rPr lang="en-US" altLang="zh-CN" sz="2000" dirty="0" smtClean="0"/>
              <a:t>  </a:t>
            </a:r>
            <a:r>
              <a:rPr lang="zh-CN" altLang="zh-CN" sz="2000" dirty="0" smtClean="0"/>
              <a:t>可</a:t>
            </a:r>
            <a:r>
              <a:rPr lang="zh-CN" altLang="zh-CN" sz="2000" dirty="0"/>
              <a:t>燃气体浓度应低于爆炸下限的</a:t>
            </a:r>
            <a:r>
              <a:rPr lang="en-US" altLang="zh-CN" sz="2000" dirty="0"/>
              <a:t>10% </a:t>
            </a:r>
            <a:r>
              <a:rPr lang="zh-CN" altLang="en-US" sz="2000" dirty="0" smtClean="0"/>
              <a:t>。</a:t>
            </a:r>
            <a:endParaRPr lang="en-US" altLang="zh-CN" sz="2000" dirty="0" smtClean="0"/>
          </a:p>
          <a:p>
            <a:r>
              <a:rPr lang="zh-CN" altLang="en-US" sz="2000" dirty="0" smtClean="0">
                <a:solidFill>
                  <a:srgbClr val="0070C0"/>
                </a:solidFill>
              </a:rPr>
              <a:t>条文</a:t>
            </a:r>
            <a:r>
              <a:rPr lang="zh-CN" altLang="en-US" sz="2000" dirty="0">
                <a:solidFill>
                  <a:srgbClr val="0070C0"/>
                </a:solidFill>
              </a:rPr>
              <a:t>说明</a:t>
            </a:r>
            <a:r>
              <a:rPr lang="zh-CN" altLang="en-US" sz="2000" dirty="0" smtClean="0">
                <a:solidFill>
                  <a:srgbClr val="0070C0"/>
                </a:solidFill>
              </a:rPr>
              <a:t>：</a:t>
            </a:r>
            <a:r>
              <a:rPr lang="en-US" altLang="zh-CN" sz="2000" dirty="0" smtClean="0">
                <a:solidFill>
                  <a:srgbClr val="0070C0"/>
                </a:solidFill>
              </a:rPr>
              <a:t>5</a:t>
            </a:r>
            <a:r>
              <a:rPr lang="en-US" altLang="zh-CN" sz="2000" dirty="0">
                <a:solidFill>
                  <a:srgbClr val="0070C0"/>
                </a:solidFill>
              </a:rPr>
              <a:t>. 2. 1    </a:t>
            </a:r>
            <a:r>
              <a:rPr lang="zh-CN" altLang="zh-CN" sz="2000" dirty="0">
                <a:solidFill>
                  <a:srgbClr val="0070C0"/>
                </a:solidFill>
              </a:rPr>
              <a:t>本条</a:t>
            </a:r>
            <a:r>
              <a:rPr lang="zh-CN" altLang="zh-CN" sz="2000" dirty="0" smtClean="0">
                <a:solidFill>
                  <a:srgbClr val="0070C0"/>
                </a:solidFill>
              </a:rPr>
              <a:t>依据《 化学品生产单位特殊作业安全规范》 </a:t>
            </a:r>
            <a:r>
              <a:rPr lang="en-US" altLang="zh-CN" sz="2000" dirty="0">
                <a:solidFill>
                  <a:srgbClr val="0070C0"/>
                </a:solidFill>
              </a:rPr>
              <a:t>GB30871 </a:t>
            </a:r>
            <a:r>
              <a:rPr lang="zh-CN" altLang="zh-CN" sz="2000" dirty="0">
                <a:solidFill>
                  <a:srgbClr val="0070C0"/>
                </a:solidFill>
              </a:rPr>
              <a:t>参照编制 </a:t>
            </a:r>
            <a:r>
              <a:rPr lang="en-US" altLang="zh-CN" sz="2000" dirty="0">
                <a:solidFill>
                  <a:srgbClr val="0070C0"/>
                </a:solidFill>
              </a:rPr>
              <a:t>,  </a:t>
            </a:r>
            <a:r>
              <a:rPr lang="zh-CN" altLang="zh-CN" sz="2000" dirty="0">
                <a:solidFill>
                  <a:srgbClr val="0070C0"/>
                </a:solidFill>
              </a:rPr>
              <a:t>根据 《 缺氧危险作业安全规程》 </a:t>
            </a:r>
            <a:r>
              <a:rPr lang="en-US" altLang="zh-CN" sz="2000" dirty="0">
                <a:solidFill>
                  <a:srgbClr val="0070C0"/>
                </a:solidFill>
              </a:rPr>
              <a:t>GB8958 </a:t>
            </a:r>
            <a:r>
              <a:rPr lang="zh-CN" altLang="zh-CN" sz="2000" dirty="0" smtClean="0">
                <a:solidFill>
                  <a:srgbClr val="0070C0"/>
                </a:solidFill>
              </a:rPr>
              <a:t>强制性</a:t>
            </a:r>
            <a:r>
              <a:rPr lang="zh-CN" altLang="zh-CN" sz="2000" dirty="0">
                <a:solidFill>
                  <a:srgbClr val="0070C0"/>
                </a:solidFill>
              </a:rPr>
              <a:t>条文</a:t>
            </a:r>
            <a:r>
              <a:rPr lang="en-US" altLang="zh-CN" sz="2000" dirty="0">
                <a:solidFill>
                  <a:srgbClr val="0070C0"/>
                </a:solidFill>
              </a:rPr>
              <a:t>“ </a:t>
            </a:r>
            <a:r>
              <a:rPr lang="zh-CN" altLang="zh-CN" sz="2000" dirty="0">
                <a:solidFill>
                  <a:srgbClr val="0070C0"/>
                </a:solidFill>
              </a:rPr>
              <a:t>本标准对缺氧定义进行了</a:t>
            </a:r>
            <a:r>
              <a:rPr lang="zh-CN" altLang="zh-CN" sz="2000" dirty="0" smtClean="0">
                <a:solidFill>
                  <a:srgbClr val="0070C0"/>
                </a:solidFill>
              </a:rPr>
              <a:t>调整</a:t>
            </a:r>
            <a:r>
              <a:rPr lang="en-US" altLang="zh-CN" sz="2000" dirty="0" smtClean="0">
                <a:solidFill>
                  <a:srgbClr val="0070C0"/>
                </a:solidFill>
              </a:rPr>
              <a:t>, </a:t>
            </a:r>
            <a:r>
              <a:rPr lang="zh-CN" altLang="zh-CN" sz="2000" dirty="0">
                <a:solidFill>
                  <a:srgbClr val="0070C0"/>
                </a:solidFill>
              </a:rPr>
              <a:t>将缺氧危险作业氧气</a:t>
            </a:r>
            <a:r>
              <a:rPr lang="zh-CN" altLang="zh-CN" sz="2000" dirty="0" smtClean="0">
                <a:solidFill>
                  <a:srgbClr val="0070C0"/>
                </a:solidFill>
              </a:rPr>
              <a:t>浓度</a:t>
            </a:r>
            <a:r>
              <a:rPr lang="zh-CN" altLang="zh-CN" sz="2000" dirty="0">
                <a:solidFill>
                  <a:srgbClr val="0070C0"/>
                </a:solidFill>
              </a:rPr>
              <a:t>由</a:t>
            </a:r>
            <a:r>
              <a:rPr lang="en-US" altLang="zh-CN" sz="2000" dirty="0">
                <a:solidFill>
                  <a:srgbClr val="0070C0"/>
                </a:solidFill>
              </a:rPr>
              <a:t>18%</a:t>
            </a:r>
            <a:r>
              <a:rPr lang="zh-CN" altLang="zh-CN" sz="2000" dirty="0">
                <a:solidFill>
                  <a:srgbClr val="0070C0"/>
                </a:solidFill>
              </a:rPr>
              <a:t>提高</a:t>
            </a:r>
            <a:r>
              <a:rPr lang="zh-CN" altLang="zh-CN" sz="2000" dirty="0" smtClean="0">
                <a:solidFill>
                  <a:srgbClr val="0070C0"/>
                </a:solidFill>
              </a:rPr>
              <a:t>到</a:t>
            </a:r>
            <a:r>
              <a:rPr lang="en-US" altLang="zh-CN" sz="2000" dirty="0" smtClean="0">
                <a:solidFill>
                  <a:srgbClr val="0070C0"/>
                </a:solidFill>
              </a:rPr>
              <a:t>19</a:t>
            </a:r>
            <a:r>
              <a:rPr lang="en-US" altLang="zh-CN" sz="2000" dirty="0">
                <a:solidFill>
                  <a:srgbClr val="0070C0"/>
                </a:solidFill>
              </a:rPr>
              <a:t>. 5% ” </a:t>
            </a:r>
            <a:r>
              <a:rPr lang="zh-CN" altLang="zh-CN" sz="2000" dirty="0">
                <a:solidFill>
                  <a:srgbClr val="0070C0"/>
                </a:solidFill>
              </a:rPr>
              <a:t>的</a:t>
            </a:r>
            <a:r>
              <a:rPr lang="zh-CN" altLang="zh-CN" sz="2000" dirty="0" smtClean="0">
                <a:solidFill>
                  <a:srgbClr val="0070C0"/>
                </a:solidFill>
              </a:rPr>
              <a:t>规定</a:t>
            </a:r>
            <a:r>
              <a:rPr lang="en-US" altLang="zh-CN" sz="2000" dirty="0" smtClean="0">
                <a:solidFill>
                  <a:srgbClr val="0070C0"/>
                </a:solidFill>
              </a:rPr>
              <a:t>,  </a:t>
            </a:r>
            <a:r>
              <a:rPr lang="zh-CN" altLang="zh-CN" sz="2000" dirty="0">
                <a:solidFill>
                  <a:srgbClr val="0070C0"/>
                </a:solidFill>
              </a:rPr>
              <a:t>将本规程有限空间作业</a:t>
            </a:r>
            <a:r>
              <a:rPr lang="zh-CN" altLang="zh-CN" sz="2000" dirty="0" smtClean="0">
                <a:solidFill>
                  <a:srgbClr val="0070C0"/>
                </a:solidFill>
              </a:rPr>
              <a:t>氧气浓度</a:t>
            </a:r>
            <a:r>
              <a:rPr lang="zh-CN" altLang="zh-CN" sz="2000" dirty="0">
                <a:solidFill>
                  <a:srgbClr val="0070C0"/>
                </a:solidFill>
              </a:rPr>
              <a:t>下限值由</a:t>
            </a:r>
            <a:r>
              <a:rPr lang="en-US" altLang="zh-CN" sz="2000" dirty="0">
                <a:solidFill>
                  <a:srgbClr val="0070C0"/>
                </a:solidFill>
              </a:rPr>
              <a:t>18%</a:t>
            </a:r>
            <a:r>
              <a:rPr lang="zh-CN" altLang="zh-CN" sz="2000" dirty="0">
                <a:solidFill>
                  <a:srgbClr val="0070C0"/>
                </a:solidFill>
              </a:rPr>
              <a:t>提高到</a:t>
            </a:r>
            <a:r>
              <a:rPr lang="en-US" altLang="zh-CN" sz="2000" dirty="0">
                <a:solidFill>
                  <a:srgbClr val="0070C0"/>
                </a:solidFill>
              </a:rPr>
              <a:t>19. 5%</a:t>
            </a:r>
            <a:r>
              <a:rPr lang="zh-CN" altLang="zh-CN" sz="2000" dirty="0" smtClean="0">
                <a:solidFill>
                  <a:srgbClr val="0070C0"/>
                </a:solidFill>
              </a:rPr>
              <a:t>。</a:t>
            </a:r>
            <a:endParaRPr lang="zh-CN" altLang="zh-CN" sz="2000" dirty="0">
              <a:solidFill>
                <a:srgbClr val="0070C0"/>
              </a:solidFill>
            </a:endParaRPr>
          </a:p>
        </p:txBody>
      </p:sp>
    </p:spTree>
    <p:extLst>
      <p:ext uri="{BB962C8B-B14F-4D97-AF65-F5344CB8AC3E}">
        <p14:creationId xmlns:p14="http://schemas.microsoft.com/office/powerpoint/2010/main" val="2388161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31"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fltVal val="0"/>
                                          </p:val>
                                        </p:tav>
                                        <p:tav tm="100000">
                                          <p:val>
                                            <p:strVal val="#ppt_w"/>
                                          </p:val>
                                        </p:tav>
                                      </p:tavLst>
                                    </p:anim>
                                    <p:anim calcmode="lin" valueType="num">
                                      <p:cBhvr>
                                        <p:cTn id="13" dur="1000" fill="hold"/>
                                        <p:tgtEl>
                                          <p:spTgt spid="5"/>
                                        </p:tgtEl>
                                        <p:attrNameLst>
                                          <p:attrName>ppt_h</p:attrName>
                                        </p:attrNameLst>
                                      </p:cBhvr>
                                      <p:tavLst>
                                        <p:tav tm="0">
                                          <p:val>
                                            <p:fltVal val="0"/>
                                          </p:val>
                                        </p:tav>
                                        <p:tav tm="100000">
                                          <p:val>
                                            <p:strVal val="#ppt_h"/>
                                          </p:val>
                                        </p:tav>
                                      </p:tavLst>
                                    </p:anim>
                                    <p:anim calcmode="lin" valueType="num">
                                      <p:cBhvr>
                                        <p:cTn id="14" dur="1000" fill="hold"/>
                                        <p:tgtEl>
                                          <p:spTgt spid="5"/>
                                        </p:tgtEl>
                                        <p:attrNameLst>
                                          <p:attrName>style.rotation</p:attrName>
                                        </p:attrNameLst>
                                      </p:cBhvr>
                                      <p:tavLst>
                                        <p:tav tm="0">
                                          <p:val>
                                            <p:fltVal val="90"/>
                                          </p:val>
                                        </p:tav>
                                        <p:tav tm="100000">
                                          <p:val>
                                            <p:fltVal val="0"/>
                                          </p:val>
                                        </p:tav>
                                      </p:tavLst>
                                    </p:anim>
                                    <p:animEffect transition="in" filter="fade">
                                      <p:cBhvr>
                                        <p:cTn id="15"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551384" y="404665"/>
            <a:ext cx="3456384" cy="576063"/>
          </a:xfrm>
        </p:spPr>
        <p:txBody>
          <a:bodyPr vert="horz" wrap="square" lIns="91440" tIns="45720" rIns="91440" bIns="45720" numCol="1" anchor="ctr" anchorCtr="0" compatLnSpc="1">
            <a:no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smtClean="0">
                <a:ln>
                  <a:noFill/>
                </a:ln>
                <a:solidFill>
                  <a:srgbClr val="0086C7"/>
                </a:solidFill>
                <a:effectLst/>
                <a:uLnTx/>
                <a:uFillTx/>
                <a:latin typeface="微软雅黑" panose="020B0503020204020204" pitchFamily="34" charset="-122"/>
                <a:ea typeface="微软雅黑" panose="020B0503020204020204" pitchFamily="34" charset="-122"/>
                <a:cs typeface="+mn-cs"/>
              </a:rPr>
              <a:t>风险辨识及管控</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31</a:t>
            </a:fld>
            <a:endParaRPr lang="en-US" altLang="zh-CN" sz="1400" dirty="0">
              <a:latin typeface="Arial Black" panose="020B0A04020102020204" pitchFamily="34" charset="0"/>
            </a:endParaRPr>
          </a:p>
        </p:txBody>
      </p:sp>
      <p:sp>
        <p:nvSpPr>
          <p:cNvPr id="7" name="文本框 2"/>
          <p:cNvSpPr txBox="1"/>
          <p:nvPr/>
        </p:nvSpPr>
        <p:spPr>
          <a:xfrm>
            <a:off x="841002" y="1196752"/>
            <a:ext cx="10295558" cy="5016758"/>
          </a:xfrm>
          <a:prstGeom prst="rect">
            <a:avLst/>
          </a:prstGeom>
          <a:noFill/>
        </p:spPr>
        <p:txBody>
          <a:bodyPr wrap="square" rtlCol="0">
            <a:spAutoFit/>
          </a:bodyPr>
          <a:lstStyle/>
          <a:p>
            <a:r>
              <a:rPr lang="en-US" altLang="zh-CN" sz="2000" dirty="0"/>
              <a:t>5. 2. 2    </a:t>
            </a:r>
            <a:r>
              <a:rPr lang="zh-CN" altLang="zh-CN" sz="2000" dirty="0"/>
              <a:t>其他安全风险辨识方法：</a:t>
            </a:r>
          </a:p>
          <a:p>
            <a:r>
              <a:rPr lang="en-US" altLang="zh-CN" sz="2000" dirty="0"/>
              <a:t>1    </a:t>
            </a:r>
            <a:r>
              <a:rPr lang="zh-CN" altLang="zh-CN" sz="2000" dirty="0"/>
              <a:t>淹溺风险：应重点考虑有限空间内是否存在较深的积水</a:t>
            </a:r>
            <a:r>
              <a:rPr lang="zh-CN" altLang="zh-CN" sz="2000" dirty="0" smtClean="0"/>
              <a:t>、作业</a:t>
            </a:r>
            <a:r>
              <a:rPr lang="zh-CN" altLang="zh-CN" sz="2000" dirty="0"/>
              <a:t>期间是否可能遇到强降雨等极端天气导致水位</a:t>
            </a:r>
            <a:r>
              <a:rPr lang="zh-CN" altLang="zh-CN" sz="2000" dirty="0" smtClean="0"/>
              <a:t>上涨、</a:t>
            </a:r>
            <a:r>
              <a:rPr lang="zh-CN" altLang="zh-CN" sz="2000" dirty="0"/>
              <a:t>供水</a:t>
            </a:r>
            <a:r>
              <a:rPr lang="zh-CN" altLang="zh-CN" sz="2000" dirty="0" smtClean="0"/>
              <a:t>、供热</a:t>
            </a:r>
            <a:r>
              <a:rPr lang="zh-CN" altLang="zh-CN" sz="2000" dirty="0"/>
              <a:t>的大型</a:t>
            </a:r>
            <a:r>
              <a:rPr lang="zh-CN" altLang="zh-CN" sz="2000" dirty="0" smtClean="0"/>
              <a:t>管道</a:t>
            </a:r>
            <a:r>
              <a:rPr lang="en-US" altLang="zh-CN" sz="2000" dirty="0" smtClean="0"/>
              <a:t>, </a:t>
            </a:r>
            <a:r>
              <a:rPr lang="zh-CN" altLang="zh-CN" sz="2000" dirty="0"/>
              <a:t>是否可能存在突然</a:t>
            </a:r>
            <a:r>
              <a:rPr lang="zh-CN" altLang="zh-CN" sz="2000" dirty="0" smtClean="0"/>
              <a:t>破裂</a:t>
            </a:r>
            <a:r>
              <a:rPr lang="en-US" altLang="zh-CN" sz="2000" dirty="0" smtClean="0"/>
              <a:t>, </a:t>
            </a:r>
            <a:r>
              <a:rPr lang="zh-CN" altLang="zh-CN" sz="2000" dirty="0"/>
              <a:t>大量水溢出等情况；</a:t>
            </a:r>
          </a:p>
          <a:p>
            <a:r>
              <a:rPr lang="en-US" altLang="zh-CN" sz="2000" dirty="0"/>
              <a:t>2    </a:t>
            </a:r>
            <a:r>
              <a:rPr lang="zh-CN" altLang="zh-CN" sz="2000" dirty="0"/>
              <a:t>高处坠落风险</a:t>
            </a:r>
            <a:r>
              <a:rPr lang="zh-CN" altLang="zh-CN" sz="2000" dirty="0" smtClean="0"/>
              <a:t>：应</a:t>
            </a:r>
            <a:r>
              <a:rPr lang="zh-CN" altLang="zh-CN" sz="2000" dirty="0"/>
              <a:t>重点考虑有限空间深度是否超过 </a:t>
            </a:r>
            <a:r>
              <a:rPr lang="en-US" altLang="zh-CN" sz="2000" dirty="0" smtClean="0"/>
              <a:t>2m, </a:t>
            </a:r>
            <a:r>
              <a:rPr lang="zh-CN" altLang="zh-CN" sz="2000" dirty="0"/>
              <a:t>是否在其内进行高于基准面</a:t>
            </a:r>
            <a:r>
              <a:rPr lang="en-US" altLang="zh-CN" sz="2000" dirty="0"/>
              <a:t>2m</a:t>
            </a:r>
            <a:r>
              <a:rPr lang="zh-CN" altLang="zh-CN" sz="2000" dirty="0"/>
              <a:t>的作业；</a:t>
            </a:r>
          </a:p>
          <a:p>
            <a:r>
              <a:rPr lang="en-US" altLang="zh-CN" sz="2000" dirty="0"/>
              <a:t>3    </a:t>
            </a:r>
            <a:r>
              <a:rPr lang="zh-CN" altLang="zh-CN" sz="2000" dirty="0"/>
              <a:t>触电风险</a:t>
            </a:r>
            <a:r>
              <a:rPr lang="zh-CN" altLang="zh-CN" sz="2000" dirty="0" smtClean="0"/>
              <a:t>：应</a:t>
            </a:r>
            <a:r>
              <a:rPr lang="zh-CN" altLang="zh-CN" sz="2000" dirty="0"/>
              <a:t>重点考虑有限空间内使用的</a:t>
            </a:r>
            <a:r>
              <a:rPr lang="zh-CN" altLang="zh-CN" sz="2000" dirty="0" smtClean="0"/>
              <a:t>电气设备、电源</a:t>
            </a:r>
            <a:r>
              <a:rPr lang="zh-CN" altLang="zh-CN" sz="2000" dirty="0"/>
              <a:t>线路是否存在老化破损；</a:t>
            </a:r>
          </a:p>
          <a:p>
            <a:r>
              <a:rPr lang="en-US" altLang="zh-CN" sz="2000" dirty="0"/>
              <a:t>4    </a:t>
            </a:r>
            <a:r>
              <a:rPr lang="zh-CN" altLang="zh-CN" sz="2000" dirty="0"/>
              <a:t>物体打击风险</a:t>
            </a:r>
            <a:r>
              <a:rPr lang="zh-CN" altLang="zh-CN" sz="2000" dirty="0" smtClean="0"/>
              <a:t>：应</a:t>
            </a:r>
            <a:r>
              <a:rPr lang="zh-CN" altLang="zh-CN" sz="2000" dirty="0"/>
              <a:t>重点考虑有限空间作业是否需要</a:t>
            </a:r>
            <a:r>
              <a:rPr lang="zh-CN" altLang="zh-CN" sz="2000" dirty="0" smtClean="0"/>
              <a:t>进行工具、</a:t>
            </a:r>
            <a:r>
              <a:rPr lang="zh-CN" altLang="zh-CN" sz="2000" dirty="0"/>
              <a:t>物料</a:t>
            </a:r>
            <a:r>
              <a:rPr lang="zh-CN" altLang="zh-CN" sz="2000" dirty="0" smtClean="0"/>
              <a:t>传送、</a:t>
            </a:r>
            <a:r>
              <a:rPr lang="zh-CN" altLang="zh-CN" sz="2000" dirty="0"/>
              <a:t>边缘物料放置</a:t>
            </a:r>
            <a:r>
              <a:rPr lang="zh-CN" altLang="zh-CN" sz="2000" dirty="0" smtClean="0"/>
              <a:t>等；</a:t>
            </a:r>
            <a:endParaRPr lang="zh-CN" altLang="zh-CN" sz="2000" dirty="0"/>
          </a:p>
          <a:p>
            <a:r>
              <a:rPr lang="en-US" altLang="zh-CN" sz="2000" dirty="0"/>
              <a:t>5    </a:t>
            </a:r>
            <a:r>
              <a:rPr lang="zh-CN" altLang="zh-CN" sz="2000" dirty="0"/>
              <a:t>机械伤害：应重点考虑有限空间内的机械设备是否</a:t>
            </a:r>
            <a:r>
              <a:rPr lang="zh-CN" altLang="zh-CN" sz="2000" dirty="0" smtClean="0"/>
              <a:t>可能意外</a:t>
            </a:r>
            <a:r>
              <a:rPr lang="zh-CN" altLang="zh-CN" sz="2000" dirty="0"/>
              <a:t>启动或防护措施失效；</a:t>
            </a:r>
          </a:p>
          <a:p>
            <a:r>
              <a:rPr lang="en-US" altLang="zh-CN" sz="2000" dirty="0"/>
              <a:t>6    </a:t>
            </a:r>
            <a:r>
              <a:rPr lang="zh-CN" altLang="zh-CN" sz="2000" dirty="0"/>
              <a:t>灼烫风险：应重点考虑有限空间内是否有高温物体或</a:t>
            </a:r>
            <a:r>
              <a:rPr lang="zh-CN" altLang="zh-CN" sz="2000" dirty="0" smtClean="0"/>
              <a:t>酸碱</a:t>
            </a:r>
            <a:r>
              <a:rPr lang="zh-CN" altLang="zh-CN" sz="2000" dirty="0"/>
              <a:t>类</a:t>
            </a:r>
            <a:r>
              <a:rPr lang="zh-CN" altLang="zh-CN" sz="2000" dirty="0" smtClean="0"/>
              <a:t>化学品、</a:t>
            </a:r>
            <a:r>
              <a:rPr lang="zh-CN" altLang="zh-CN" sz="2000" dirty="0"/>
              <a:t>放射物质等；</a:t>
            </a:r>
          </a:p>
          <a:p>
            <a:r>
              <a:rPr lang="en-US" altLang="zh-CN" sz="2000" dirty="0"/>
              <a:t>7   </a:t>
            </a:r>
            <a:r>
              <a:rPr lang="zh-CN" altLang="zh-CN" sz="2000" dirty="0"/>
              <a:t>坪塌风险： 应重点考虑处于在建状态的有限空间边坡、 </a:t>
            </a:r>
            <a:r>
              <a:rPr lang="zh-CN" altLang="zh-CN" sz="2000" dirty="0" smtClean="0"/>
              <a:t>护坡、</a:t>
            </a:r>
            <a:r>
              <a:rPr lang="zh-CN" altLang="zh-CN" sz="2000" dirty="0"/>
              <a:t>支护设施是否出现松动或失</a:t>
            </a:r>
            <a:r>
              <a:rPr lang="zh-CN" altLang="zh-CN" sz="2000" dirty="0" smtClean="0"/>
              <a:t>稳</a:t>
            </a:r>
            <a:r>
              <a:rPr lang="en-US" altLang="zh-CN" sz="2000" dirty="0" smtClean="0"/>
              <a:t>, </a:t>
            </a:r>
            <a:r>
              <a:rPr lang="zh-CN" altLang="zh-CN" sz="2000" dirty="0"/>
              <a:t>或有限空间周边是否有</a:t>
            </a:r>
            <a:r>
              <a:rPr lang="zh-CN" altLang="zh-CN" sz="2000" dirty="0" smtClean="0"/>
              <a:t>严重</a:t>
            </a:r>
            <a:r>
              <a:rPr lang="zh-CN" altLang="zh-CN" sz="2000" dirty="0"/>
              <a:t>影响其结构安全的</a:t>
            </a:r>
            <a:r>
              <a:rPr lang="zh-CN" altLang="zh-CN" sz="2000" dirty="0" smtClean="0"/>
              <a:t>建</a:t>
            </a:r>
            <a:r>
              <a:rPr lang="en-US" altLang="zh-CN" sz="2000" dirty="0" smtClean="0"/>
              <a:t> (</a:t>
            </a:r>
            <a:r>
              <a:rPr lang="zh-CN" altLang="zh-CN" sz="2000" dirty="0"/>
              <a:t>构</a:t>
            </a:r>
            <a:r>
              <a:rPr lang="en-US" altLang="zh-CN" sz="2000" dirty="0" smtClean="0"/>
              <a:t>) </a:t>
            </a:r>
            <a:r>
              <a:rPr lang="zh-CN" altLang="zh-CN" sz="2000" dirty="0" smtClean="0"/>
              <a:t>筑</a:t>
            </a:r>
            <a:r>
              <a:rPr lang="zh-CN" altLang="zh-CN" sz="2000" dirty="0"/>
              <a:t>物等；</a:t>
            </a:r>
          </a:p>
          <a:p>
            <a:r>
              <a:rPr lang="en-US" altLang="zh-CN" sz="2000" dirty="0"/>
              <a:t>8    </a:t>
            </a:r>
            <a:r>
              <a:rPr lang="zh-CN" altLang="zh-CN" sz="2000" dirty="0"/>
              <a:t>掩埋风险： 应重点考虑有限空间内是否存在</a:t>
            </a:r>
            <a:r>
              <a:rPr lang="zh-CN" altLang="zh-CN" sz="2000" dirty="0" smtClean="0"/>
              <a:t>物料、泥沙等</a:t>
            </a:r>
            <a:r>
              <a:rPr lang="zh-CN" altLang="zh-CN" sz="2000" dirty="0"/>
              <a:t>可流动固体；</a:t>
            </a:r>
          </a:p>
          <a:p>
            <a:r>
              <a:rPr lang="en-US" altLang="zh-CN" sz="2000" dirty="0"/>
              <a:t>9    </a:t>
            </a:r>
            <a:r>
              <a:rPr lang="zh-CN" altLang="zh-CN" sz="2000" dirty="0"/>
              <a:t>高温高湿风险</a:t>
            </a:r>
            <a:r>
              <a:rPr lang="zh-CN" altLang="zh-CN" sz="2000" dirty="0" smtClean="0"/>
              <a:t>：应</a:t>
            </a:r>
            <a:r>
              <a:rPr lang="zh-CN" altLang="zh-CN" sz="2000" dirty="0"/>
              <a:t>重点考虑有限空间内是否温度过高</a:t>
            </a:r>
            <a:r>
              <a:rPr lang="zh-CN" altLang="zh-CN" sz="2000" dirty="0" smtClean="0"/>
              <a:t>、湿度</a:t>
            </a:r>
            <a:r>
              <a:rPr lang="zh-CN" altLang="zh-CN" sz="2000" dirty="0"/>
              <a:t>过大等；</a:t>
            </a:r>
          </a:p>
          <a:p>
            <a:r>
              <a:rPr lang="en-US" altLang="zh-CN" sz="2000" dirty="0"/>
              <a:t>10    </a:t>
            </a:r>
            <a:r>
              <a:rPr lang="zh-CN" altLang="zh-CN" sz="2000" dirty="0"/>
              <a:t>冬季施工风险</a:t>
            </a:r>
            <a:r>
              <a:rPr lang="zh-CN" altLang="zh-CN" sz="2000" dirty="0" smtClean="0"/>
              <a:t>：应</a:t>
            </a:r>
            <a:r>
              <a:rPr lang="zh-CN" altLang="zh-CN" sz="2000" dirty="0"/>
              <a:t>重点考虑有限空间内外</a:t>
            </a:r>
            <a:r>
              <a:rPr lang="zh-CN" altLang="zh-CN" sz="2000" dirty="0" smtClean="0"/>
              <a:t>温差、</a:t>
            </a:r>
            <a:r>
              <a:rPr lang="zh-CN" altLang="zh-CN" sz="2000" dirty="0"/>
              <a:t>湿滑</a:t>
            </a:r>
            <a:r>
              <a:rPr lang="zh-CN" altLang="zh-CN" sz="2000" dirty="0" smtClean="0"/>
              <a:t>、气体中毒、</a:t>
            </a:r>
            <a:r>
              <a:rPr lang="zh-CN" altLang="zh-CN" sz="2000" dirty="0"/>
              <a:t>设备防冻等。</a:t>
            </a:r>
          </a:p>
        </p:txBody>
      </p:sp>
    </p:spTree>
    <p:extLst>
      <p:ext uri="{BB962C8B-B14F-4D97-AF65-F5344CB8AC3E}">
        <p14:creationId xmlns:p14="http://schemas.microsoft.com/office/powerpoint/2010/main" val="34786180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551384" y="404665"/>
            <a:ext cx="3456384" cy="576063"/>
          </a:xfrm>
        </p:spPr>
        <p:txBody>
          <a:bodyPr vert="horz" wrap="square" lIns="91440" tIns="45720" rIns="91440" bIns="45720" numCol="1" anchor="ctr" anchorCtr="0" compatLnSpc="1">
            <a:no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smtClean="0">
                <a:ln>
                  <a:noFill/>
                </a:ln>
                <a:solidFill>
                  <a:srgbClr val="0086C7"/>
                </a:solidFill>
                <a:effectLst/>
                <a:uLnTx/>
                <a:uFillTx/>
                <a:latin typeface="微软雅黑" panose="020B0503020204020204" pitchFamily="34" charset="-122"/>
                <a:ea typeface="微软雅黑" panose="020B0503020204020204" pitchFamily="34" charset="-122"/>
                <a:cs typeface="+mn-cs"/>
              </a:rPr>
              <a:t>风险辨识及管控</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32</a:t>
            </a:fld>
            <a:endParaRPr lang="en-US" altLang="zh-CN" sz="1400" dirty="0">
              <a:latin typeface="Arial Black" panose="020B0A04020102020204" pitchFamily="34" charset="0"/>
            </a:endParaRPr>
          </a:p>
        </p:txBody>
      </p:sp>
      <p:sp>
        <p:nvSpPr>
          <p:cNvPr id="7" name="文本框 2"/>
          <p:cNvSpPr txBox="1"/>
          <p:nvPr/>
        </p:nvSpPr>
        <p:spPr>
          <a:xfrm>
            <a:off x="767408" y="1174304"/>
            <a:ext cx="10441160" cy="5016758"/>
          </a:xfrm>
          <a:prstGeom prst="rect">
            <a:avLst/>
          </a:prstGeom>
          <a:noFill/>
        </p:spPr>
        <p:txBody>
          <a:bodyPr wrap="square" rtlCol="0">
            <a:spAutoFit/>
          </a:bodyPr>
          <a:lstStyle/>
          <a:p>
            <a:r>
              <a:rPr lang="en-US" altLang="zh-CN" sz="2000" dirty="0"/>
              <a:t>5. 2. 3    </a:t>
            </a:r>
            <a:r>
              <a:rPr lang="zh-CN" altLang="zh-CN" sz="2000" dirty="0"/>
              <a:t>有限空间作业单位应将识别出的风险逐一制定风险管</a:t>
            </a:r>
            <a:r>
              <a:rPr lang="zh-CN" altLang="zh-CN" sz="2000" dirty="0" smtClean="0"/>
              <a:t>控措施</a:t>
            </a:r>
            <a:r>
              <a:rPr lang="en-US" altLang="zh-CN" sz="2000" dirty="0" smtClean="0"/>
              <a:t>,  </a:t>
            </a:r>
            <a:r>
              <a:rPr lang="zh-CN" altLang="zh-CN" sz="2000" dirty="0"/>
              <a:t>明确管控</a:t>
            </a:r>
            <a:r>
              <a:rPr lang="zh-CN" altLang="zh-CN" sz="2000" dirty="0" smtClean="0"/>
              <a:t>重点、</a:t>
            </a:r>
            <a:r>
              <a:rPr lang="zh-CN" altLang="zh-CN" sz="2000" dirty="0"/>
              <a:t>管控部门和管控</a:t>
            </a:r>
            <a:r>
              <a:rPr lang="zh-CN" altLang="zh-CN" sz="2000" dirty="0" smtClean="0"/>
              <a:t>人员</a:t>
            </a:r>
            <a:r>
              <a:rPr lang="en-US" altLang="zh-CN" sz="2000" dirty="0" smtClean="0"/>
              <a:t>, </a:t>
            </a:r>
            <a:r>
              <a:rPr lang="zh-CN" altLang="zh-CN" sz="2000" dirty="0"/>
              <a:t>并建立管理台</a:t>
            </a:r>
            <a:r>
              <a:rPr lang="zh-CN" altLang="zh-CN" sz="2000" dirty="0" smtClean="0"/>
              <a:t>账</a:t>
            </a:r>
            <a:r>
              <a:rPr lang="zh-CN" altLang="en-US" sz="2000" dirty="0" smtClean="0"/>
              <a:t>。</a:t>
            </a:r>
            <a:r>
              <a:rPr lang="zh-CN" altLang="zh-CN" sz="2000" dirty="0" smtClean="0"/>
              <a:t>常见</a:t>
            </a:r>
            <a:r>
              <a:rPr lang="zh-CN" altLang="zh-CN" sz="2000" dirty="0"/>
              <a:t>有限空间作业主要安全风险辨识示例见附录 </a:t>
            </a:r>
            <a:r>
              <a:rPr lang="en-US" altLang="zh-CN" sz="2000" dirty="0"/>
              <a:t>D</a:t>
            </a:r>
            <a:r>
              <a:rPr lang="zh-CN" altLang="zh-CN" sz="2000" dirty="0" smtClean="0"/>
              <a:t>。</a:t>
            </a:r>
            <a:endParaRPr lang="en-US" altLang="zh-CN" sz="2000" dirty="0" smtClean="0"/>
          </a:p>
          <a:p>
            <a:r>
              <a:rPr lang="en-US" altLang="zh-CN" sz="2000" b="1" dirty="0"/>
              <a:t>5. 3    </a:t>
            </a:r>
            <a:r>
              <a:rPr lang="zh-CN" altLang="zh-CN" sz="2000" b="1" dirty="0"/>
              <a:t>安全风险管控要求</a:t>
            </a:r>
          </a:p>
          <a:p>
            <a:r>
              <a:rPr lang="en-US" altLang="zh-CN" sz="2000" dirty="0"/>
              <a:t>5. 3. 1    </a:t>
            </a:r>
            <a:r>
              <a:rPr lang="zh-CN" altLang="zh-CN" sz="2000" dirty="0"/>
              <a:t>安全风险分级管控基本要求：</a:t>
            </a:r>
          </a:p>
          <a:p>
            <a:r>
              <a:rPr lang="en-US" altLang="zh-CN" sz="2000" dirty="0"/>
              <a:t>1    </a:t>
            </a:r>
            <a:r>
              <a:rPr lang="zh-CN" altLang="zh-CN" sz="2000" dirty="0"/>
              <a:t>为提升有限空间作业安全风险防范化解</a:t>
            </a:r>
            <a:r>
              <a:rPr lang="zh-CN" altLang="zh-CN" sz="2000" dirty="0" smtClean="0"/>
              <a:t>能力</a:t>
            </a:r>
            <a:r>
              <a:rPr lang="en-US" altLang="zh-CN" sz="2000" dirty="0" smtClean="0"/>
              <a:t>,  </a:t>
            </a:r>
            <a:r>
              <a:rPr lang="zh-CN" altLang="zh-CN" sz="2000" dirty="0"/>
              <a:t>消除</a:t>
            </a:r>
            <a:r>
              <a:rPr lang="zh-CN" altLang="zh-CN" sz="2000" dirty="0" smtClean="0"/>
              <a:t>安全隐患</a:t>
            </a:r>
            <a:r>
              <a:rPr lang="en-US" altLang="zh-CN" sz="2000" dirty="0" smtClean="0"/>
              <a:t>, </a:t>
            </a:r>
            <a:r>
              <a:rPr lang="zh-CN" altLang="zh-CN" sz="2000" dirty="0"/>
              <a:t>增强预防生产安全事故工作的</a:t>
            </a:r>
            <a:r>
              <a:rPr lang="zh-CN" altLang="zh-CN" sz="2000" dirty="0" smtClean="0"/>
              <a:t>主动性</a:t>
            </a:r>
            <a:r>
              <a:rPr lang="en-US" altLang="zh-CN" sz="2000" dirty="0" smtClean="0"/>
              <a:t>, </a:t>
            </a:r>
            <a:r>
              <a:rPr lang="zh-CN" altLang="zh-CN" sz="2000" dirty="0"/>
              <a:t>管理单位应建立</a:t>
            </a:r>
            <a:r>
              <a:rPr lang="zh-CN" altLang="zh-CN" sz="2000" dirty="0" smtClean="0"/>
              <a:t>健全</a:t>
            </a:r>
            <a:r>
              <a:rPr lang="zh-CN" altLang="zh-CN" sz="2000" dirty="0"/>
              <a:t>安全风险分级管控与事故隐患排查治理双重预防工作机制；</a:t>
            </a:r>
          </a:p>
          <a:p>
            <a:r>
              <a:rPr lang="en-US" altLang="zh-CN" sz="2000" dirty="0" smtClean="0"/>
              <a:t>2    </a:t>
            </a:r>
            <a:r>
              <a:rPr lang="zh-CN" altLang="zh-CN" sz="2000" dirty="0"/>
              <a:t>管理单位是安全风险分级管控与隐患排查治理的责任</a:t>
            </a:r>
            <a:r>
              <a:rPr lang="zh-CN" altLang="zh-CN" sz="2000" dirty="0" smtClean="0"/>
              <a:t>主体，</a:t>
            </a:r>
            <a:r>
              <a:rPr lang="zh-CN" altLang="zh-CN" sz="2000" dirty="0"/>
              <a:t>应组织建立并落实安全风险分级管控和隐患排查治理双重预 防</a:t>
            </a:r>
            <a:r>
              <a:rPr lang="zh-CN" altLang="zh-CN" sz="2000" dirty="0" smtClean="0"/>
              <a:t>机制，明确</a:t>
            </a:r>
            <a:r>
              <a:rPr lang="zh-CN" altLang="zh-CN" sz="2000" dirty="0"/>
              <a:t>本单位主要</a:t>
            </a:r>
            <a:r>
              <a:rPr lang="zh-CN" altLang="zh-CN" sz="2000" dirty="0" smtClean="0"/>
              <a:t>负责人、</a:t>
            </a:r>
            <a:r>
              <a:rPr lang="zh-CN" altLang="zh-CN" sz="2000" dirty="0"/>
              <a:t>分管责任人以及各</a:t>
            </a:r>
            <a:r>
              <a:rPr lang="zh-CN" altLang="zh-CN" sz="2000" dirty="0" smtClean="0"/>
              <a:t>部门、</a:t>
            </a:r>
            <a:r>
              <a:rPr lang="zh-CN" altLang="zh-CN" sz="2000" dirty="0"/>
              <a:t>各</a:t>
            </a:r>
            <a:r>
              <a:rPr lang="zh-CN" altLang="zh-CN" sz="2000" dirty="0" smtClean="0"/>
              <a:t>岗位</a:t>
            </a:r>
            <a:r>
              <a:rPr lang="zh-CN" altLang="zh-CN" sz="2000" dirty="0"/>
              <a:t>人员的责任；</a:t>
            </a:r>
          </a:p>
          <a:p>
            <a:r>
              <a:rPr lang="en-US" altLang="zh-CN" sz="2000" dirty="0"/>
              <a:t>3    </a:t>
            </a:r>
            <a:r>
              <a:rPr lang="zh-CN" altLang="zh-CN" sz="2000" dirty="0"/>
              <a:t>管理单位应根据安全风险辨识和安全评估</a:t>
            </a:r>
            <a:r>
              <a:rPr lang="zh-CN" altLang="zh-CN" sz="2000" dirty="0" smtClean="0"/>
              <a:t>结果，</a:t>
            </a:r>
            <a:r>
              <a:rPr lang="zh-CN" altLang="zh-CN" sz="2000" dirty="0"/>
              <a:t>编制</a:t>
            </a:r>
            <a:r>
              <a:rPr lang="zh-CN" altLang="zh-CN" sz="2000" dirty="0" smtClean="0"/>
              <a:t>安全</a:t>
            </a:r>
            <a:r>
              <a:rPr lang="zh-CN" altLang="zh-CN" sz="2000" dirty="0"/>
              <a:t>风险管控</a:t>
            </a:r>
            <a:r>
              <a:rPr lang="zh-CN" altLang="zh-CN" sz="2000" dirty="0" smtClean="0"/>
              <a:t>清单，</a:t>
            </a:r>
            <a:r>
              <a:rPr lang="zh-CN" altLang="zh-CN" sz="2000" dirty="0"/>
              <a:t>实施安全风险分级管</a:t>
            </a:r>
            <a:r>
              <a:rPr lang="zh-CN" altLang="zh-CN" sz="2000" dirty="0" smtClean="0"/>
              <a:t>控，</a:t>
            </a:r>
            <a:r>
              <a:rPr lang="zh-CN" altLang="zh-CN" sz="2000" dirty="0"/>
              <a:t>应制定完善的</a:t>
            </a:r>
            <a:r>
              <a:rPr lang="zh-CN" altLang="zh-CN" sz="2000" dirty="0" smtClean="0"/>
              <a:t>安全管理</a:t>
            </a:r>
            <a:r>
              <a:rPr lang="zh-CN" altLang="zh-CN" sz="2000" dirty="0"/>
              <a:t>规章制度和</a:t>
            </a:r>
            <a:r>
              <a:rPr lang="zh-CN" altLang="zh-CN" sz="2000" dirty="0" smtClean="0"/>
              <a:t>操作规程，</a:t>
            </a:r>
            <a:r>
              <a:rPr lang="zh-CN" altLang="zh-CN" sz="2000" dirty="0"/>
              <a:t>强化通过工程</a:t>
            </a:r>
            <a:r>
              <a:rPr lang="zh-CN" altLang="zh-CN" sz="2000" dirty="0" smtClean="0"/>
              <a:t>技术、</a:t>
            </a:r>
            <a:r>
              <a:rPr lang="zh-CN" altLang="zh-CN" sz="2000" dirty="0"/>
              <a:t>监控</a:t>
            </a:r>
            <a:r>
              <a:rPr lang="zh-CN" altLang="zh-CN" sz="2000" dirty="0" smtClean="0"/>
              <a:t>联锁、</a:t>
            </a:r>
            <a:r>
              <a:rPr lang="zh-CN" altLang="zh-CN" sz="2000" dirty="0"/>
              <a:t>隔离</a:t>
            </a:r>
            <a:r>
              <a:rPr lang="zh-CN" altLang="zh-CN" sz="2000" dirty="0" smtClean="0"/>
              <a:t>警示、</a:t>
            </a:r>
            <a:r>
              <a:rPr lang="zh-CN" altLang="zh-CN" sz="2000" dirty="0"/>
              <a:t>个体</a:t>
            </a:r>
            <a:r>
              <a:rPr lang="zh-CN" altLang="zh-CN" sz="2000" dirty="0" smtClean="0"/>
              <a:t>防护、</a:t>
            </a:r>
            <a:r>
              <a:rPr lang="zh-CN" altLang="zh-CN" sz="2000" dirty="0"/>
              <a:t>制度</a:t>
            </a:r>
            <a:r>
              <a:rPr lang="zh-CN" altLang="zh-CN" sz="2000" dirty="0" smtClean="0"/>
              <a:t>管理、</a:t>
            </a:r>
            <a:r>
              <a:rPr lang="zh-CN" altLang="zh-CN" sz="2000" dirty="0"/>
              <a:t>教育</a:t>
            </a:r>
            <a:r>
              <a:rPr lang="zh-CN" altLang="zh-CN" sz="2000" dirty="0" smtClean="0"/>
              <a:t>培训、</a:t>
            </a:r>
            <a:r>
              <a:rPr lang="zh-CN" altLang="zh-CN" sz="2000" dirty="0"/>
              <a:t>应急管理等风险控制和</a:t>
            </a:r>
            <a:r>
              <a:rPr lang="zh-CN" altLang="zh-CN" sz="2000" dirty="0" smtClean="0"/>
              <a:t>管理措施，</a:t>
            </a:r>
            <a:r>
              <a:rPr lang="zh-CN" altLang="zh-CN" sz="2000" dirty="0"/>
              <a:t>对安全风险进行有效管控；</a:t>
            </a:r>
          </a:p>
          <a:p>
            <a:r>
              <a:rPr lang="en-US" altLang="zh-CN" sz="2000" dirty="0"/>
              <a:t>4    </a:t>
            </a:r>
            <a:r>
              <a:rPr lang="zh-CN" altLang="zh-CN" sz="2000" dirty="0"/>
              <a:t>作业单位应高度关注有限空间实时状况和风险</a:t>
            </a:r>
            <a:r>
              <a:rPr lang="zh-CN" altLang="zh-CN" sz="2000" dirty="0" smtClean="0"/>
              <a:t>点、危险源</a:t>
            </a:r>
            <a:r>
              <a:rPr lang="zh-CN" altLang="zh-CN" sz="2000" dirty="0"/>
              <a:t>变化风险</a:t>
            </a:r>
            <a:r>
              <a:rPr lang="zh-CN" altLang="zh-CN" sz="2000" dirty="0" smtClean="0"/>
              <a:t>状况，</a:t>
            </a:r>
            <a:r>
              <a:rPr lang="zh-CN" altLang="zh-CN" sz="2000" dirty="0"/>
              <a:t>动态评估并</a:t>
            </a:r>
            <a:r>
              <a:rPr lang="zh-CN" altLang="zh-CN" sz="2000" dirty="0" smtClean="0"/>
              <a:t>及时</a:t>
            </a:r>
            <a:r>
              <a:rPr lang="zh-CN" altLang="en-US" sz="2000" dirty="0"/>
              <a:t>反馈</a:t>
            </a:r>
            <a:r>
              <a:rPr lang="zh-CN" altLang="zh-CN" sz="2000" dirty="0" smtClean="0"/>
              <a:t>作业现状。</a:t>
            </a:r>
            <a:r>
              <a:rPr lang="zh-CN" altLang="zh-CN" sz="2000" dirty="0"/>
              <a:t>管理单位应</a:t>
            </a:r>
            <a:r>
              <a:rPr lang="zh-CN" altLang="zh-CN" sz="2000" dirty="0" smtClean="0"/>
              <a:t>根据</a:t>
            </a:r>
            <a:r>
              <a:rPr lang="zh-CN" altLang="zh-CN" sz="2000" dirty="0"/>
              <a:t>作业</a:t>
            </a:r>
            <a:r>
              <a:rPr lang="zh-CN" altLang="zh-CN" sz="2000" dirty="0" smtClean="0"/>
              <a:t>单位</a:t>
            </a:r>
            <a:r>
              <a:rPr lang="zh-CN" altLang="en-US" sz="2000" dirty="0" smtClean="0"/>
              <a:t>反馈</a:t>
            </a:r>
            <a:r>
              <a:rPr lang="zh-CN" altLang="zh-CN" sz="2000" dirty="0" smtClean="0"/>
              <a:t>状况，</a:t>
            </a:r>
            <a:r>
              <a:rPr lang="zh-CN" altLang="zh-CN" sz="2000" dirty="0"/>
              <a:t>动态评估并及时调整风险等级和管控</a:t>
            </a:r>
            <a:r>
              <a:rPr lang="zh-CN" altLang="zh-CN" sz="2000" dirty="0" smtClean="0"/>
              <a:t>措施，</a:t>
            </a:r>
            <a:r>
              <a:rPr lang="zh-CN" altLang="zh-CN" sz="2000" dirty="0"/>
              <a:t>确保有限空间作业风险始终处于受控范围</a:t>
            </a:r>
            <a:r>
              <a:rPr lang="zh-CN" altLang="zh-CN" sz="2000" dirty="0" smtClean="0"/>
              <a:t>。</a:t>
            </a:r>
            <a:endParaRPr lang="zh-CN" altLang="zh-CN" sz="2000" dirty="0"/>
          </a:p>
        </p:txBody>
      </p:sp>
    </p:spTree>
    <p:extLst>
      <p:ext uri="{BB962C8B-B14F-4D97-AF65-F5344CB8AC3E}">
        <p14:creationId xmlns:p14="http://schemas.microsoft.com/office/powerpoint/2010/main" val="34786180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31"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fltVal val="0"/>
                                          </p:val>
                                        </p:tav>
                                        <p:tav tm="100000">
                                          <p:val>
                                            <p:strVal val="#ppt_w"/>
                                          </p:val>
                                        </p:tav>
                                      </p:tavLst>
                                    </p:anim>
                                    <p:anim calcmode="lin" valueType="num">
                                      <p:cBhvr>
                                        <p:cTn id="13" dur="1000" fill="hold"/>
                                        <p:tgtEl>
                                          <p:spTgt spid="5"/>
                                        </p:tgtEl>
                                        <p:attrNameLst>
                                          <p:attrName>ppt_h</p:attrName>
                                        </p:attrNameLst>
                                      </p:cBhvr>
                                      <p:tavLst>
                                        <p:tav tm="0">
                                          <p:val>
                                            <p:fltVal val="0"/>
                                          </p:val>
                                        </p:tav>
                                        <p:tav tm="100000">
                                          <p:val>
                                            <p:strVal val="#ppt_h"/>
                                          </p:val>
                                        </p:tav>
                                      </p:tavLst>
                                    </p:anim>
                                    <p:anim calcmode="lin" valueType="num">
                                      <p:cBhvr>
                                        <p:cTn id="14" dur="1000" fill="hold"/>
                                        <p:tgtEl>
                                          <p:spTgt spid="5"/>
                                        </p:tgtEl>
                                        <p:attrNameLst>
                                          <p:attrName>style.rotation</p:attrName>
                                        </p:attrNameLst>
                                      </p:cBhvr>
                                      <p:tavLst>
                                        <p:tav tm="0">
                                          <p:val>
                                            <p:fltVal val="90"/>
                                          </p:val>
                                        </p:tav>
                                        <p:tav tm="100000">
                                          <p:val>
                                            <p:fltVal val="0"/>
                                          </p:val>
                                        </p:tav>
                                      </p:tavLst>
                                    </p:anim>
                                    <p:animEffect transition="in" filter="fade">
                                      <p:cBhvr>
                                        <p:cTn id="15"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479376" y="404665"/>
            <a:ext cx="3456384" cy="576063"/>
          </a:xfrm>
        </p:spPr>
        <p:txBody>
          <a:bodyPr vert="horz" wrap="square" lIns="91440" tIns="45720" rIns="91440" bIns="45720" numCol="1" anchor="ctr" anchorCtr="0" compatLnSpc="1">
            <a:no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smtClean="0">
                <a:ln>
                  <a:noFill/>
                </a:ln>
                <a:solidFill>
                  <a:srgbClr val="0086C7"/>
                </a:solidFill>
                <a:effectLst/>
                <a:uLnTx/>
                <a:uFillTx/>
                <a:latin typeface="微软雅黑" panose="020B0503020204020204" pitchFamily="34" charset="-122"/>
                <a:ea typeface="微软雅黑" panose="020B0503020204020204" pitchFamily="34" charset="-122"/>
                <a:cs typeface="+mn-cs"/>
              </a:rPr>
              <a:t>风险辨识及管控</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33</a:t>
            </a:fld>
            <a:endParaRPr lang="en-US" altLang="zh-CN" sz="1400" dirty="0">
              <a:latin typeface="Arial Black" panose="020B0A04020102020204" pitchFamily="34" charset="0"/>
            </a:endParaRPr>
          </a:p>
        </p:txBody>
      </p:sp>
      <p:sp>
        <p:nvSpPr>
          <p:cNvPr id="7" name="文本框 2"/>
          <p:cNvSpPr txBox="1"/>
          <p:nvPr/>
        </p:nvSpPr>
        <p:spPr>
          <a:xfrm>
            <a:off x="841002" y="1196752"/>
            <a:ext cx="10151542" cy="4093428"/>
          </a:xfrm>
          <a:prstGeom prst="rect">
            <a:avLst/>
          </a:prstGeom>
          <a:noFill/>
        </p:spPr>
        <p:txBody>
          <a:bodyPr wrap="square" rtlCol="0">
            <a:spAutoFit/>
          </a:bodyPr>
          <a:lstStyle/>
          <a:p>
            <a:r>
              <a:rPr lang="en-US" altLang="zh-CN" sz="2000" b="1" dirty="0"/>
              <a:t>5. 4    </a:t>
            </a:r>
            <a:r>
              <a:rPr lang="zh-CN" altLang="zh-CN" sz="2000" b="1" dirty="0"/>
              <a:t>隐患排查治理要求</a:t>
            </a:r>
          </a:p>
          <a:p>
            <a:r>
              <a:rPr lang="en-US" altLang="zh-CN" sz="2000" dirty="0"/>
              <a:t>5. 4. 1    </a:t>
            </a:r>
            <a:r>
              <a:rPr lang="zh-CN" altLang="zh-CN" sz="2000" dirty="0"/>
              <a:t>隐患排查治理基本要求：</a:t>
            </a:r>
          </a:p>
          <a:p>
            <a:r>
              <a:rPr lang="en-US" altLang="zh-CN" sz="2000" dirty="0"/>
              <a:t>1    </a:t>
            </a:r>
            <a:r>
              <a:rPr lang="zh-CN" altLang="zh-CN" sz="2000" dirty="0"/>
              <a:t>管理单位应当建立健全并落实隐患排查治理</a:t>
            </a:r>
            <a:r>
              <a:rPr lang="zh-CN" altLang="zh-CN" sz="2000" dirty="0" smtClean="0"/>
              <a:t>制度，采取技术、</a:t>
            </a:r>
            <a:r>
              <a:rPr lang="zh-CN" altLang="zh-CN" sz="2000" dirty="0"/>
              <a:t>管理</a:t>
            </a:r>
            <a:r>
              <a:rPr lang="zh-CN" altLang="zh-CN" sz="2000" dirty="0" smtClean="0"/>
              <a:t>措施，</a:t>
            </a:r>
            <a:r>
              <a:rPr lang="zh-CN" altLang="zh-CN" sz="2000" dirty="0"/>
              <a:t>及时发现并消除隐患；</a:t>
            </a:r>
          </a:p>
          <a:p>
            <a:r>
              <a:rPr lang="en-US" altLang="zh-CN" sz="2000" dirty="0"/>
              <a:t>2    </a:t>
            </a:r>
            <a:r>
              <a:rPr lang="zh-CN" altLang="zh-CN" sz="2000" dirty="0"/>
              <a:t>管理单位应将隐患排查治理纳入安全生产</a:t>
            </a:r>
            <a:r>
              <a:rPr lang="zh-CN" altLang="zh-CN" sz="2000" dirty="0" smtClean="0"/>
              <a:t>责任制，履行下列</a:t>
            </a:r>
            <a:r>
              <a:rPr lang="zh-CN" altLang="zh-CN" sz="2000" dirty="0"/>
              <a:t>隐患排查治理责任：</a:t>
            </a:r>
          </a:p>
          <a:p>
            <a:r>
              <a:rPr lang="en-US" altLang="zh-CN" sz="2000" dirty="0"/>
              <a:t>1) </a:t>
            </a:r>
            <a:r>
              <a:rPr lang="zh-CN" altLang="zh-CN" sz="2000" dirty="0"/>
              <a:t>建立排</a:t>
            </a:r>
            <a:r>
              <a:rPr lang="zh-CN" altLang="zh-CN" sz="2000" dirty="0" smtClean="0"/>
              <a:t>查、治理、</a:t>
            </a:r>
            <a:r>
              <a:rPr lang="zh-CN" altLang="zh-CN" sz="2000" dirty="0"/>
              <a:t>考核奖惩等</a:t>
            </a:r>
            <a:r>
              <a:rPr lang="zh-CN" altLang="zh-CN" sz="2000" dirty="0" smtClean="0"/>
              <a:t>工作制度，明确</a:t>
            </a:r>
            <a:r>
              <a:rPr lang="zh-CN" altLang="zh-CN" sz="2000" dirty="0"/>
              <a:t>主要</a:t>
            </a:r>
            <a:r>
              <a:rPr lang="zh-CN" altLang="zh-CN" sz="2000" dirty="0" smtClean="0"/>
              <a:t>负责人、</a:t>
            </a:r>
            <a:r>
              <a:rPr lang="zh-CN" altLang="zh-CN" sz="2000" dirty="0"/>
              <a:t>分管负责人以及各岗位人员的隐患治理责任；</a:t>
            </a:r>
          </a:p>
          <a:p>
            <a:r>
              <a:rPr lang="en-US" altLang="zh-CN" sz="2000" dirty="0"/>
              <a:t>2) </a:t>
            </a:r>
            <a:r>
              <a:rPr lang="zh-CN" altLang="zh-CN" sz="2000" dirty="0"/>
              <a:t>编制隐患排查清</a:t>
            </a:r>
            <a:r>
              <a:rPr lang="zh-CN" altLang="zh-CN" sz="2000" dirty="0" smtClean="0"/>
              <a:t>单，明确</a:t>
            </a:r>
            <a:r>
              <a:rPr lang="zh-CN" altLang="zh-CN" sz="2000" dirty="0"/>
              <a:t>排查</a:t>
            </a:r>
            <a:r>
              <a:rPr lang="zh-CN" altLang="zh-CN" sz="2000" dirty="0" smtClean="0"/>
              <a:t>内容、措施、方式、频</a:t>
            </a:r>
            <a:r>
              <a:rPr lang="zh-CN" altLang="en-US" sz="2000" dirty="0" smtClean="0"/>
              <a:t>次</a:t>
            </a:r>
            <a:r>
              <a:rPr lang="zh-CN" altLang="zh-CN" sz="2000" dirty="0" smtClean="0"/>
              <a:t>、责任</a:t>
            </a:r>
            <a:r>
              <a:rPr lang="zh-CN" altLang="zh-CN" sz="2000" dirty="0"/>
              <a:t>部门和责任人</a:t>
            </a:r>
            <a:r>
              <a:rPr lang="zh-CN" altLang="zh-CN" sz="2000" dirty="0" smtClean="0"/>
              <a:t>等，</a:t>
            </a:r>
            <a:r>
              <a:rPr lang="zh-CN" altLang="zh-CN" sz="2000" dirty="0"/>
              <a:t>组织开展常态化排查和专项排查；</a:t>
            </a:r>
          </a:p>
          <a:p>
            <a:r>
              <a:rPr lang="en-US" altLang="zh-CN" sz="2000" dirty="0"/>
              <a:t>3) </a:t>
            </a:r>
            <a:r>
              <a:rPr lang="zh-CN" altLang="zh-CN" sz="2000" dirty="0"/>
              <a:t>制定隐患排查</a:t>
            </a:r>
            <a:r>
              <a:rPr lang="zh-CN" altLang="zh-CN" sz="2000" dirty="0" smtClean="0"/>
              <a:t>措施，</a:t>
            </a:r>
            <a:r>
              <a:rPr lang="zh-CN" altLang="zh-CN" sz="2000" dirty="0"/>
              <a:t>及时治理</a:t>
            </a:r>
            <a:r>
              <a:rPr lang="zh-CN" altLang="zh-CN" sz="2000" dirty="0" smtClean="0"/>
              <a:t>隐患、</a:t>
            </a:r>
            <a:r>
              <a:rPr lang="zh-CN" altLang="zh-CN" sz="2000" dirty="0"/>
              <a:t>如实记录治理情况</a:t>
            </a:r>
            <a:r>
              <a:rPr lang="zh-CN" altLang="zh-CN" sz="2000" dirty="0" smtClean="0"/>
              <a:t>，建立</a:t>
            </a:r>
            <a:r>
              <a:rPr lang="zh-CN" altLang="zh-CN" sz="2000" dirty="0"/>
              <a:t>排查治理档案；</a:t>
            </a:r>
          </a:p>
          <a:p>
            <a:r>
              <a:rPr lang="en-US" altLang="zh-CN" sz="2000" dirty="0"/>
              <a:t>4) </a:t>
            </a:r>
            <a:r>
              <a:rPr lang="zh-CN" altLang="zh-CN" sz="2000" dirty="0"/>
              <a:t>对从业人员进行隐患排查治理技能教育和培训。</a:t>
            </a:r>
          </a:p>
          <a:p>
            <a:r>
              <a:rPr lang="en-US" altLang="zh-CN" sz="2000" dirty="0"/>
              <a:t>5. 4. 2    </a:t>
            </a:r>
            <a:r>
              <a:rPr lang="zh-CN" altLang="zh-CN" sz="2000" dirty="0"/>
              <a:t>管理单位在隐患排查过程</a:t>
            </a:r>
            <a:r>
              <a:rPr lang="zh-CN" altLang="zh-CN" sz="2000" dirty="0" smtClean="0"/>
              <a:t>中，</a:t>
            </a:r>
            <a:r>
              <a:rPr lang="zh-CN" altLang="zh-CN" sz="2000" dirty="0"/>
              <a:t>应在隐患</a:t>
            </a:r>
            <a:r>
              <a:rPr lang="zh-CN" altLang="zh-CN" sz="2000" dirty="0" smtClean="0"/>
              <a:t>位置、</a:t>
            </a:r>
            <a:r>
              <a:rPr lang="zh-CN" altLang="zh-CN" sz="2000" dirty="0"/>
              <a:t>场所</a:t>
            </a:r>
            <a:r>
              <a:rPr lang="zh-CN" altLang="zh-CN" sz="2000" dirty="0" smtClean="0"/>
              <a:t>设立警示标识，</a:t>
            </a:r>
            <a:r>
              <a:rPr lang="zh-CN" altLang="zh-CN" sz="2000" dirty="0"/>
              <a:t>采取必要的</a:t>
            </a:r>
            <a:r>
              <a:rPr lang="zh-CN" altLang="zh-CN" sz="2000" dirty="0" smtClean="0"/>
              <a:t>措施，防止</a:t>
            </a:r>
            <a:r>
              <a:rPr lang="zh-CN" altLang="zh-CN" sz="2000" dirty="0"/>
              <a:t>事故发生</a:t>
            </a:r>
            <a:r>
              <a:rPr lang="zh-CN" altLang="zh-CN" sz="2000" dirty="0" smtClean="0"/>
              <a:t>。</a:t>
            </a:r>
            <a:endParaRPr lang="zh-CN" altLang="zh-CN" sz="2000" dirty="0"/>
          </a:p>
        </p:txBody>
      </p:sp>
    </p:spTree>
    <p:extLst>
      <p:ext uri="{BB962C8B-B14F-4D97-AF65-F5344CB8AC3E}">
        <p14:creationId xmlns:p14="http://schemas.microsoft.com/office/powerpoint/2010/main" val="34786180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31"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fltVal val="0"/>
                                          </p:val>
                                        </p:tav>
                                        <p:tav tm="100000">
                                          <p:val>
                                            <p:strVal val="#ppt_w"/>
                                          </p:val>
                                        </p:tav>
                                      </p:tavLst>
                                    </p:anim>
                                    <p:anim calcmode="lin" valueType="num">
                                      <p:cBhvr>
                                        <p:cTn id="13" dur="1000" fill="hold"/>
                                        <p:tgtEl>
                                          <p:spTgt spid="5"/>
                                        </p:tgtEl>
                                        <p:attrNameLst>
                                          <p:attrName>ppt_h</p:attrName>
                                        </p:attrNameLst>
                                      </p:cBhvr>
                                      <p:tavLst>
                                        <p:tav tm="0">
                                          <p:val>
                                            <p:fltVal val="0"/>
                                          </p:val>
                                        </p:tav>
                                        <p:tav tm="100000">
                                          <p:val>
                                            <p:strVal val="#ppt_h"/>
                                          </p:val>
                                        </p:tav>
                                      </p:tavLst>
                                    </p:anim>
                                    <p:anim calcmode="lin" valueType="num">
                                      <p:cBhvr>
                                        <p:cTn id="14" dur="1000" fill="hold"/>
                                        <p:tgtEl>
                                          <p:spTgt spid="5"/>
                                        </p:tgtEl>
                                        <p:attrNameLst>
                                          <p:attrName>style.rotation</p:attrName>
                                        </p:attrNameLst>
                                      </p:cBhvr>
                                      <p:tavLst>
                                        <p:tav tm="0">
                                          <p:val>
                                            <p:fltVal val="90"/>
                                          </p:val>
                                        </p:tav>
                                        <p:tav tm="100000">
                                          <p:val>
                                            <p:fltVal val="0"/>
                                          </p:val>
                                        </p:tav>
                                      </p:tavLst>
                                    </p:anim>
                                    <p:animEffect transition="in" filter="fade">
                                      <p:cBhvr>
                                        <p:cTn id="15"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7587231" y="2626283"/>
            <a:ext cx="3837361" cy="217367"/>
          </a:xfrm>
          <a:prstGeom prst="rect">
            <a:avLst/>
          </a:prstGeom>
          <a:noFill/>
        </p:spPr>
        <p:txBody>
          <a:bodyPr wrap="square" lIns="0" tIns="0" rIns="0" bIns="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marR="0" lvl="0" indent="0" algn="just" defTabSz="913765" rtl="0" eaLnBrk="1" fontAlgn="auto" latinLnBrk="0" hangingPunct="1">
              <a:lnSpc>
                <a:spcPts val="1300"/>
              </a:lnSpc>
              <a:spcBef>
                <a:spcPts val="0"/>
              </a:spcBef>
              <a:spcAft>
                <a:spcPts val="0"/>
              </a:spcAft>
              <a:buClrTx/>
              <a:buSzTx/>
              <a:buFontTx/>
              <a:buNone/>
              <a:defRPr/>
            </a:pPr>
            <a:r>
              <a:rPr lang="zh-CN" altLang="en-US" sz="2400" b="1" kern="0" dirty="0" smtClean="0">
                <a:solidFill>
                  <a:srgbClr val="0070C0"/>
                </a:solidFill>
                <a:latin typeface="黑体" panose="02010609060101010101" pitchFamily="49" charset="-122"/>
                <a:ea typeface="黑体" panose="02010609060101010101" pitchFamily="49" charset="-122"/>
                <a:sym typeface="+mn-ea"/>
              </a:rPr>
              <a:t>     </a:t>
            </a:r>
            <a:r>
              <a:rPr lang="zh-CN" altLang="en-US" sz="3200" b="1" kern="0" dirty="0" smtClean="0">
                <a:solidFill>
                  <a:srgbClr val="0070C0"/>
                </a:solidFill>
                <a:latin typeface="黑体" panose="02010609060101010101" pitchFamily="49" charset="-122"/>
                <a:ea typeface="黑体" panose="02010609060101010101" pitchFamily="49" charset="-122"/>
                <a:sym typeface="+mn-ea"/>
              </a:rPr>
              <a:t>作业前准备</a:t>
            </a:r>
            <a:endParaRPr kumimoji="0" lang="zh-CN" altLang="en-US" sz="3200" b="0" i="0" u="none" strike="noStrike" kern="1200" cap="none" spc="0" normalizeH="0" baseline="0" noProof="0" dirty="0">
              <a:ln>
                <a:noFill/>
              </a:ln>
              <a:solidFill>
                <a:prstClr val="black"/>
              </a:solidFill>
              <a:effectLst/>
              <a:uLnTx/>
              <a:uFillTx/>
            </a:endParaRPr>
          </a:p>
        </p:txBody>
      </p:sp>
      <p:sp>
        <p:nvSpPr>
          <p:cNvPr id="8" name="椭圆 7"/>
          <p:cNvSpPr/>
          <p:nvPr/>
        </p:nvSpPr>
        <p:spPr>
          <a:xfrm>
            <a:off x="7392691" y="2347019"/>
            <a:ext cx="575517" cy="505917"/>
          </a:xfrm>
          <a:prstGeom prst="ellipse">
            <a:avLst/>
          </a:prstGeom>
          <a:solidFill>
            <a:srgbClr val="0089C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6</a:t>
            </a:r>
            <a:endParaRPr kumimoji="0" lang="zh-CN" altLang="en-US"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cxnSp>
        <p:nvCxnSpPr>
          <p:cNvPr id="9" name="直接连接符 8"/>
          <p:cNvCxnSpPr/>
          <p:nvPr/>
        </p:nvCxnSpPr>
        <p:spPr>
          <a:xfrm>
            <a:off x="6839172" y="3068960"/>
            <a:ext cx="5305500" cy="0"/>
          </a:xfrm>
          <a:prstGeom prst="line">
            <a:avLst/>
          </a:prstGeom>
          <a:ln w="57150">
            <a:solidFill>
              <a:srgbClr val="FC9204"/>
            </a:solidFill>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985" y="1052736"/>
            <a:ext cx="6668976" cy="4680520"/>
          </a:xfrm>
          <a:prstGeom prst="rect">
            <a:avLst/>
          </a:prstGeom>
        </p:spPr>
      </p:pic>
      <p:grpSp>
        <p:nvGrpSpPr>
          <p:cNvPr id="11" name="组合 3"/>
          <p:cNvGrpSpPr/>
          <p:nvPr/>
        </p:nvGrpSpPr>
        <p:grpSpPr>
          <a:xfrm>
            <a:off x="436425" y="310700"/>
            <a:ext cx="807212" cy="293399"/>
            <a:chOff x="465719" y="1295954"/>
            <a:chExt cx="1658494" cy="740511"/>
          </a:xfrm>
        </p:grpSpPr>
        <p:sp>
          <p:nvSpPr>
            <p:cNvPr id="12" name="Freeform 1"/>
            <p:cNvSpPr/>
            <p:nvPr/>
          </p:nvSpPr>
          <p:spPr>
            <a:xfrm rot="10800000">
              <a:off x="465719" y="1295954"/>
              <a:ext cx="1658494" cy="740511"/>
            </a:xfrm>
            <a:custGeom>
              <a:avLst/>
              <a:gdLst/>
              <a:ahLst/>
              <a:cxnLst>
                <a:cxn ang="0">
                  <a:pos x="2147483647" y="2147483647"/>
                </a:cxn>
                <a:cxn ang="0">
                  <a:pos x="2147483647" y="0"/>
                </a:cxn>
                <a:cxn ang="0">
                  <a:pos x="2147483647" y="0"/>
                </a:cxn>
                <a:cxn ang="0">
                  <a:pos x="0" y="2147483647"/>
                </a:cxn>
                <a:cxn ang="0">
                  <a:pos x="2147483647" y="2147483647"/>
                </a:cxn>
                <a:cxn ang="0">
                  <a:pos x="2147483647" y="2147483647"/>
                </a:cxn>
                <a:cxn ang="0">
                  <a:pos x="2147483647" y="2147483647"/>
                </a:cxn>
              </a:cxnLst>
              <a:rect l="0" t="0" r="0" b="0"/>
              <a:pathLst>
                <a:path w="7875" h="3594">
                  <a:moveTo>
                    <a:pt x="5874" y="1811"/>
                  </a:moveTo>
                  <a:lnTo>
                    <a:pt x="7874" y="0"/>
                  </a:lnTo>
                  <a:lnTo>
                    <a:pt x="1969" y="0"/>
                  </a:lnTo>
                  <a:lnTo>
                    <a:pt x="0" y="1811"/>
                  </a:lnTo>
                  <a:lnTo>
                    <a:pt x="1969" y="3593"/>
                  </a:lnTo>
                  <a:lnTo>
                    <a:pt x="7874" y="3593"/>
                  </a:lnTo>
                  <a:lnTo>
                    <a:pt x="5874" y="1811"/>
                  </a:lnTo>
                </a:path>
              </a:pathLst>
            </a:custGeom>
            <a:solidFill>
              <a:schemeClr val="accent1">
                <a:alpha val="100000"/>
              </a:schemeClr>
            </a:solidFill>
            <a:ln w="9525">
              <a:noFill/>
            </a:ln>
          </p:spPr>
          <p:txBody>
            <a:bodyPr/>
            <a:lstStyle/>
            <a:p>
              <a:endParaRPr lang="zh-CN" altLang="en-US"/>
            </a:p>
          </p:txBody>
        </p:sp>
        <p:sp>
          <p:nvSpPr>
            <p:cNvPr id="13" name="Freeform 41"/>
            <p:cNvSpPr>
              <a:spLocks noEditPoints="1"/>
            </p:cNvSpPr>
            <p:nvPr/>
          </p:nvSpPr>
          <p:spPr bwMode="auto">
            <a:xfrm>
              <a:off x="1089846" y="1431192"/>
              <a:ext cx="457577" cy="415609"/>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lstStyle/>
            <a:p>
              <a:pPr marL="0" marR="0" lvl="0" indent="0" algn="l" defTabSz="56642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Tree>
    <p:custDataLst>
      <p:tags r:id="rId1"/>
    </p:custDataLst>
    <p:extLst>
      <p:ext uri="{BB962C8B-B14F-4D97-AF65-F5344CB8AC3E}">
        <p14:creationId xmlns:p14="http://schemas.microsoft.com/office/powerpoint/2010/main" val="306702057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par>
                                <p:cTn id="14" presetID="26"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80">
                                          <p:stCondLst>
                                            <p:cond delay="0"/>
                                          </p:stCondLst>
                                        </p:cTn>
                                        <p:tgtEl>
                                          <p:spTgt spid="8"/>
                                        </p:tgtEl>
                                      </p:cBhvr>
                                    </p:animEffect>
                                    <p:anim calcmode="lin" valueType="num">
                                      <p:cBhvr>
                                        <p:cTn id="17"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18"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9"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20"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21"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22" dur="26">
                                          <p:stCondLst>
                                            <p:cond delay="650"/>
                                          </p:stCondLst>
                                        </p:cTn>
                                        <p:tgtEl>
                                          <p:spTgt spid="8"/>
                                        </p:tgtEl>
                                      </p:cBhvr>
                                      <p:to x="100000" y="60000"/>
                                    </p:animScale>
                                    <p:animScale>
                                      <p:cBhvr>
                                        <p:cTn id="23" dur="166" decel="50000">
                                          <p:stCondLst>
                                            <p:cond delay="676"/>
                                          </p:stCondLst>
                                        </p:cTn>
                                        <p:tgtEl>
                                          <p:spTgt spid="8"/>
                                        </p:tgtEl>
                                      </p:cBhvr>
                                      <p:to x="100000" y="100000"/>
                                    </p:animScale>
                                    <p:animScale>
                                      <p:cBhvr>
                                        <p:cTn id="24" dur="26">
                                          <p:stCondLst>
                                            <p:cond delay="1312"/>
                                          </p:stCondLst>
                                        </p:cTn>
                                        <p:tgtEl>
                                          <p:spTgt spid="8"/>
                                        </p:tgtEl>
                                      </p:cBhvr>
                                      <p:to x="100000" y="80000"/>
                                    </p:animScale>
                                    <p:animScale>
                                      <p:cBhvr>
                                        <p:cTn id="25" dur="166" decel="50000">
                                          <p:stCondLst>
                                            <p:cond delay="1338"/>
                                          </p:stCondLst>
                                        </p:cTn>
                                        <p:tgtEl>
                                          <p:spTgt spid="8"/>
                                        </p:tgtEl>
                                      </p:cBhvr>
                                      <p:to x="100000" y="100000"/>
                                    </p:animScale>
                                    <p:animScale>
                                      <p:cBhvr>
                                        <p:cTn id="26" dur="26">
                                          <p:stCondLst>
                                            <p:cond delay="1642"/>
                                          </p:stCondLst>
                                        </p:cTn>
                                        <p:tgtEl>
                                          <p:spTgt spid="8"/>
                                        </p:tgtEl>
                                      </p:cBhvr>
                                      <p:to x="100000" y="90000"/>
                                    </p:animScale>
                                    <p:animScale>
                                      <p:cBhvr>
                                        <p:cTn id="27" dur="166" decel="50000">
                                          <p:stCondLst>
                                            <p:cond delay="1668"/>
                                          </p:stCondLst>
                                        </p:cTn>
                                        <p:tgtEl>
                                          <p:spTgt spid="8"/>
                                        </p:tgtEl>
                                      </p:cBhvr>
                                      <p:to x="100000" y="100000"/>
                                    </p:animScale>
                                    <p:animScale>
                                      <p:cBhvr>
                                        <p:cTn id="28" dur="26">
                                          <p:stCondLst>
                                            <p:cond delay="1808"/>
                                          </p:stCondLst>
                                        </p:cTn>
                                        <p:tgtEl>
                                          <p:spTgt spid="8"/>
                                        </p:tgtEl>
                                      </p:cBhvr>
                                      <p:to x="100000" y="95000"/>
                                    </p:animScale>
                                    <p:animScale>
                                      <p:cBhvr>
                                        <p:cTn id="29"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623392" y="404665"/>
            <a:ext cx="2448272" cy="576063"/>
          </a:xfrm>
        </p:spPr>
        <p:txBody>
          <a:bodyPr vert="horz" wrap="square" lIns="91440" tIns="45720" rIns="91440" bIns="45720" numCol="1" anchor="ctr" anchorCtr="0" compatLnSpc="1">
            <a:no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smtClean="0">
                <a:ln>
                  <a:noFill/>
                </a:ln>
                <a:solidFill>
                  <a:srgbClr val="0086C7"/>
                </a:solidFill>
                <a:effectLst/>
                <a:uLnTx/>
                <a:uFillTx/>
                <a:latin typeface="微软雅黑" panose="020B0503020204020204" pitchFamily="34" charset="-122"/>
                <a:ea typeface="微软雅黑" panose="020B0503020204020204" pitchFamily="34" charset="-122"/>
                <a:cs typeface="+mn-cs"/>
              </a:rPr>
              <a:t>作业前准备</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35</a:t>
            </a:fld>
            <a:endParaRPr lang="en-US" altLang="zh-CN" sz="1400" dirty="0">
              <a:latin typeface="Arial Black" panose="020B0A04020102020204" pitchFamily="34" charset="0"/>
            </a:endParaRPr>
          </a:p>
        </p:txBody>
      </p:sp>
      <p:sp>
        <p:nvSpPr>
          <p:cNvPr id="7" name="文本框 2"/>
          <p:cNvSpPr txBox="1"/>
          <p:nvPr/>
        </p:nvSpPr>
        <p:spPr>
          <a:xfrm>
            <a:off x="841002" y="1220554"/>
            <a:ext cx="10295558" cy="4708981"/>
          </a:xfrm>
          <a:prstGeom prst="rect">
            <a:avLst/>
          </a:prstGeom>
          <a:noFill/>
        </p:spPr>
        <p:txBody>
          <a:bodyPr wrap="square" rtlCol="0">
            <a:spAutoFit/>
          </a:bodyPr>
          <a:lstStyle/>
          <a:p>
            <a:r>
              <a:rPr lang="en-US" altLang="zh-CN" sz="2000" b="1" dirty="0" smtClean="0"/>
              <a:t>6</a:t>
            </a:r>
            <a:r>
              <a:rPr lang="en-US" altLang="zh-CN" sz="2000" b="1" dirty="0"/>
              <a:t>. 1    </a:t>
            </a:r>
            <a:r>
              <a:rPr lang="zh-CN" altLang="zh-CN" sz="2000" b="1" dirty="0"/>
              <a:t>有限空间作业方案制定和审批</a:t>
            </a:r>
          </a:p>
          <a:p>
            <a:r>
              <a:rPr lang="en-US" altLang="zh-CN" sz="2000" dirty="0"/>
              <a:t>6. 1. 1    </a:t>
            </a:r>
            <a:r>
              <a:rPr lang="zh-CN" altLang="zh-CN" sz="2000" dirty="0"/>
              <a:t>作业单位应根据安全风险辨识情况及作业</a:t>
            </a:r>
            <a:r>
              <a:rPr lang="zh-CN" altLang="zh-CN" sz="2000" dirty="0" smtClean="0"/>
              <a:t>内容</a:t>
            </a:r>
            <a:r>
              <a:rPr lang="en-US" altLang="zh-CN" sz="2000" dirty="0" smtClean="0"/>
              <a:t>,  </a:t>
            </a:r>
            <a:r>
              <a:rPr lang="zh-CN" altLang="zh-CN" sz="2000" dirty="0"/>
              <a:t>编制</a:t>
            </a:r>
            <a:r>
              <a:rPr lang="zh-CN" altLang="zh-CN" sz="2000" dirty="0" smtClean="0"/>
              <a:t>作业</a:t>
            </a:r>
            <a:r>
              <a:rPr lang="zh-CN" altLang="zh-CN" sz="2000" dirty="0"/>
              <a:t>方案 </a:t>
            </a:r>
            <a:r>
              <a:rPr lang="en-US" altLang="zh-CN" sz="2000" dirty="0"/>
              <a:t>, </a:t>
            </a:r>
            <a:r>
              <a:rPr lang="zh-CN" altLang="zh-CN" sz="2000" dirty="0"/>
              <a:t>通过管理部门审核 </a:t>
            </a:r>
            <a:r>
              <a:rPr lang="en-US" altLang="zh-CN" sz="2000" dirty="0"/>
              <a:t>, </a:t>
            </a:r>
            <a:r>
              <a:rPr lang="zh-CN" altLang="zh-CN" sz="2000" dirty="0"/>
              <a:t>并经管理单位相关负责人批准。</a:t>
            </a:r>
          </a:p>
          <a:p>
            <a:r>
              <a:rPr lang="en-US" altLang="zh-CN" sz="2000" dirty="0"/>
              <a:t>6. 1. 2    </a:t>
            </a:r>
            <a:r>
              <a:rPr lang="zh-CN" altLang="zh-CN" sz="2000" dirty="0"/>
              <a:t>作业方案应当包括且不限于作业</a:t>
            </a:r>
            <a:r>
              <a:rPr lang="zh-CN" altLang="zh-CN" sz="2000" dirty="0" smtClean="0"/>
              <a:t>人员</a:t>
            </a:r>
            <a:r>
              <a:rPr lang="zh-CN" altLang="en-US" sz="2000" dirty="0"/>
              <a:t>职责</a:t>
            </a:r>
            <a:r>
              <a:rPr lang="zh-CN" altLang="zh-CN" sz="2000" dirty="0" smtClean="0"/>
              <a:t>、</a:t>
            </a:r>
            <a:r>
              <a:rPr lang="zh-CN" altLang="zh-CN" sz="2000" dirty="0"/>
              <a:t>安全监督</a:t>
            </a:r>
            <a:r>
              <a:rPr lang="zh-CN" altLang="zh-CN" sz="2000" dirty="0" smtClean="0"/>
              <a:t>监护</a:t>
            </a:r>
            <a:r>
              <a:rPr lang="zh-CN" altLang="zh-CN" sz="2000" dirty="0"/>
              <a:t>人员配备</a:t>
            </a:r>
            <a:r>
              <a:rPr lang="zh-CN" altLang="zh-CN" sz="2000" dirty="0" smtClean="0"/>
              <a:t>计划、</a:t>
            </a:r>
            <a:r>
              <a:rPr lang="zh-CN" altLang="zh-CN" sz="2000" dirty="0"/>
              <a:t>存在</a:t>
            </a:r>
            <a:r>
              <a:rPr lang="zh-CN" altLang="zh-CN" sz="2000" dirty="0" smtClean="0"/>
              <a:t>风险、</a:t>
            </a:r>
            <a:r>
              <a:rPr lang="zh-CN" altLang="zh-CN" sz="2000" dirty="0"/>
              <a:t>危险源</a:t>
            </a:r>
            <a:r>
              <a:rPr lang="zh-CN" altLang="zh-CN" sz="2000" dirty="0" smtClean="0"/>
              <a:t>识别、</a:t>
            </a:r>
            <a:r>
              <a:rPr lang="zh-CN" altLang="zh-CN" sz="2000" dirty="0"/>
              <a:t>管控</a:t>
            </a:r>
            <a:r>
              <a:rPr lang="zh-CN" altLang="zh-CN" sz="2000" dirty="0" smtClean="0"/>
              <a:t>措施、作业程序、时间、</a:t>
            </a:r>
            <a:r>
              <a:rPr lang="zh-CN" altLang="zh-CN" sz="2000" dirty="0"/>
              <a:t>作业</a:t>
            </a:r>
            <a:r>
              <a:rPr lang="zh-CN" altLang="zh-CN" sz="2000" dirty="0" smtClean="0"/>
              <a:t>方法、</a:t>
            </a:r>
            <a:r>
              <a:rPr lang="zh-CN" altLang="zh-CN" sz="2000" dirty="0"/>
              <a:t>应急</a:t>
            </a:r>
            <a:r>
              <a:rPr lang="zh-CN" altLang="zh-CN" sz="2000" dirty="0" smtClean="0"/>
              <a:t>预案、</a:t>
            </a:r>
            <a:r>
              <a:rPr lang="zh-CN" altLang="zh-CN" sz="2000" dirty="0"/>
              <a:t>相关设备设施和</a:t>
            </a:r>
            <a:r>
              <a:rPr lang="zh-CN" altLang="zh-CN" sz="2000" dirty="0" smtClean="0"/>
              <a:t>安全防护设备设施计划、</a:t>
            </a:r>
            <a:r>
              <a:rPr lang="zh-CN" altLang="zh-CN" sz="2000" dirty="0"/>
              <a:t>防护用品保障等内容。</a:t>
            </a:r>
          </a:p>
          <a:p>
            <a:r>
              <a:rPr lang="en-US" altLang="zh-CN" sz="2000" dirty="0"/>
              <a:t>6. 1. 3    </a:t>
            </a:r>
            <a:r>
              <a:rPr lang="zh-CN" altLang="zh-CN" sz="2000" dirty="0"/>
              <a:t>作业方案应由作业单位作业负责人组织</a:t>
            </a:r>
            <a:r>
              <a:rPr lang="zh-CN" altLang="zh-CN" sz="2000" dirty="0" smtClean="0"/>
              <a:t>编制</a:t>
            </a:r>
            <a:r>
              <a:rPr lang="en-US" altLang="zh-CN" sz="2000" dirty="0" smtClean="0"/>
              <a:t>, </a:t>
            </a:r>
            <a:r>
              <a:rPr lang="zh-CN" altLang="zh-CN" sz="2000" dirty="0"/>
              <a:t>安全</a:t>
            </a:r>
            <a:r>
              <a:rPr lang="zh-CN" altLang="zh-CN" sz="2000" dirty="0" smtClean="0"/>
              <a:t>负责人审核</a:t>
            </a:r>
            <a:r>
              <a:rPr lang="en-US" altLang="zh-CN" sz="2000" dirty="0" smtClean="0"/>
              <a:t>, </a:t>
            </a:r>
            <a:r>
              <a:rPr lang="zh-CN" altLang="zh-CN" sz="2000" dirty="0"/>
              <a:t>管理单位负责人审批。</a:t>
            </a:r>
          </a:p>
          <a:p>
            <a:r>
              <a:rPr lang="en-US" altLang="zh-CN" sz="2000" dirty="0"/>
              <a:t>6. 1. 4    </a:t>
            </a:r>
            <a:r>
              <a:rPr lang="zh-CN" altLang="zh-CN" sz="2000" dirty="0"/>
              <a:t>有限空间作业应执行作业审批</a:t>
            </a:r>
            <a:r>
              <a:rPr lang="zh-CN" altLang="zh-CN" sz="2000" dirty="0" smtClean="0"/>
              <a:t>制度</a:t>
            </a:r>
            <a:r>
              <a:rPr lang="en-US" altLang="zh-CN" sz="2000" dirty="0" smtClean="0"/>
              <a:t>, </a:t>
            </a:r>
            <a:r>
              <a:rPr lang="zh-CN" altLang="zh-CN" sz="2000" dirty="0"/>
              <a:t>作业单位必须</a:t>
            </a:r>
            <a:r>
              <a:rPr lang="zh-CN" altLang="zh-CN" sz="2000" dirty="0" smtClean="0"/>
              <a:t>按照要求</a:t>
            </a:r>
            <a:r>
              <a:rPr lang="zh-CN" altLang="zh-CN" sz="2000" dirty="0"/>
              <a:t>先</a:t>
            </a:r>
            <a:r>
              <a:rPr lang="zh-CN" altLang="zh-CN" sz="2000" dirty="0" smtClean="0"/>
              <a:t>办理《有限空间作业许可审批表》见附录</a:t>
            </a:r>
            <a:r>
              <a:rPr lang="en-US" altLang="zh-CN" sz="2000" dirty="0" smtClean="0"/>
              <a:t>A</a:t>
            </a:r>
            <a:r>
              <a:rPr lang="en-US" altLang="zh-CN" sz="2000" dirty="0"/>
              <a:t>, </a:t>
            </a:r>
            <a:r>
              <a:rPr lang="zh-CN" altLang="zh-CN" sz="2000" dirty="0"/>
              <a:t>经有限空间 </a:t>
            </a:r>
            <a:r>
              <a:rPr lang="zh-CN" altLang="zh-CN" sz="2000" dirty="0" smtClean="0"/>
              <a:t>理</a:t>
            </a:r>
            <a:r>
              <a:rPr lang="zh-CN" altLang="zh-CN" sz="2000" dirty="0"/>
              <a:t>单位审批后方可实施。</a:t>
            </a:r>
          </a:p>
          <a:p>
            <a:r>
              <a:rPr lang="en-US" altLang="zh-CN" sz="2000" dirty="0"/>
              <a:t>6. 1. 5    </a:t>
            </a:r>
            <a:r>
              <a:rPr lang="zh-CN" altLang="zh-CN" sz="2000" dirty="0"/>
              <a:t>有限空间作业实施</a:t>
            </a:r>
            <a:r>
              <a:rPr lang="zh-CN" altLang="zh-CN" sz="2000" dirty="0" smtClean="0"/>
              <a:t>前</a:t>
            </a:r>
            <a:r>
              <a:rPr lang="en-US" altLang="zh-CN" sz="2000" dirty="0" smtClean="0"/>
              <a:t>, </a:t>
            </a:r>
            <a:r>
              <a:rPr lang="zh-CN" altLang="zh-CN" sz="2000" dirty="0"/>
              <a:t>作业监护人员应办理有限空间</a:t>
            </a:r>
            <a:r>
              <a:rPr lang="zh-CN" altLang="zh-CN" sz="2000" dirty="0" smtClean="0"/>
              <a:t>作业票。</a:t>
            </a:r>
            <a:r>
              <a:rPr lang="zh-CN" altLang="zh-CN" sz="2000" dirty="0"/>
              <a:t>作业票建议实行分级管理： </a:t>
            </a:r>
            <a:r>
              <a:rPr lang="zh-CN" altLang="zh-CN" sz="2000" dirty="0" smtClean="0"/>
              <a:t>一级</a:t>
            </a:r>
            <a:r>
              <a:rPr lang="zh-CN" altLang="zh-CN" sz="2000" dirty="0"/>
              <a:t>作业票时限不</a:t>
            </a:r>
            <a:r>
              <a:rPr lang="zh-CN" altLang="zh-CN" sz="2000" dirty="0" smtClean="0"/>
              <a:t>超过</a:t>
            </a:r>
            <a:r>
              <a:rPr lang="en-US" altLang="zh-CN" sz="2000" dirty="0" smtClean="0"/>
              <a:t>8h, </a:t>
            </a:r>
            <a:r>
              <a:rPr lang="zh-CN" altLang="zh-CN" sz="2000" dirty="0"/>
              <a:t>二级作业票时限不超过</a:t>
            </a:r>
            <a:r>
              <a:rPr lang="en-US" altLang="zh-CN" sz="2000" dirty="0"/>
              <a:t>24h</a:t>
            </a:r>
            <a:r>
              <a:rPr lang="zh-CN" altLang="zh-CN" sz="2000" dirty="0" smtClean="0"/>
              <a:t>。</a:t>
            </a:r>
            <a:endParaRPr lang="en-US" altLang="zh-CN" sz="2000" dirty="0" smtClean="0"/>
          </a:p>
          <a:p>
            <a:r>
              <a:rPr lang="en-US" altLang="zh-CN" sz="2000" b="1" dirty="0"/>
              <a:t>6. 2    </a:t>
            </a:r>
            <a:r>
              <a:rPr lang="zh-CN" altLang="zh-CN" sz="2000" b="1" dirty="0"/>
              <a:t>有限空间作业安全交底与技术要求</a:t>
            </a:r>
          </a:p>
          <a:p>
            <a:r>
              <a:rPr lang="en-US" altLang="zh-CN" sz="2000" dirty="0"/>
              <a:t>6. 2. 1    </a:t>
            </a:r>
            <a:r>
              <a:rPr lang="zh-CN" altLang="zh-CN" sz="2000" dirty="0"/>
              <a:t>作业负责人应对实施作业的全体人员进行安全</a:t>
            </a:r>
            <a:r>
              <a:rPr lang="zh-CN" altLang="zh-CN" sz="2000" dirty="0" smtClean="0"/>
              <a:t>交底</a:t>
            </a:r>
            <a:r>
              <a:rPr lang="en-US" altLang="zh-CN" sz="2000" dirty="0" smtClean="0"/>
              <a:t>, </a:t>
            </a:r>
            <a:r>
              <a:rPr lang="zh-CN" altLang="zh-CN" sz="2000" dirty="0" smtClean="0"/>
              <a:t>告知</a:t>
            </a:r>
            <a:r>
              <a:rPr lang="zh-CN" altLang="zh-CN" sz="2000" dirty="0"/>
              <a:t>作业</a:t>
            </a:r>
            <a:r>
              <a:rPr lang="zh-CN" altLang="zh-CN" sz="2000" dirty="0" smtClean="0"/>
              <a:t>内容、</a:t>
            </a:r>
            <a:r>
              <a:rPr lang="zh-CN" altLang="zh-CN" sz="2000" dirty="0"/>
              <a:t>作业方案、作业场所可能存在的危险有害</a:t>
            </a:r>
            <a:r>
              <a:rPr lang="zh-CN" altLang="zh-CN" sz="2000" dirty="0" smtClean="0"/>
              <a:t>因素、作业</a:t>
            </a:r>
            <a:r>
              <a:rPr lang="zh-CN" altLang="zh-CN" sz="2000" dirty="0"/>
              <a:t>安全</a:t>
            </a:r>
            <a:r>
              <a:rPr lang="zh-CN" altLang="zh-CN" sz="2000" dirty="0" smtClean="0"/>
              <a:t>要求、</a:t>
            </a:r>
            <a:r>
              <a:rPr lang="zh-CN" altLang="zh-CN" sz="2000" dirty="0"/>
              <a:t>应急处置措施</a:t>
            </a:r>
            <a:r>
              <a:rPr lang="zh-CN" altLang="zh-CN" sz="2000" dirty="0" smtClean="0"/>
              <a:t>等</a:t>
            </a:r>
            <a:r>
              <a:rPr lang="en-US" altLang="zh-CN" sz="2000" dirty="0" smtClean="0"/>
              <a:t>, </a:t>
            </a:r>
            <a:r>
              <a:rPr lang="zh-CN" altLang="zh-CN" sz="2000" dirty="0"/>
              <a:t>并履行签字确认手续</a:t>
            </a:r>
            <a:r>
              <a:rPr lang="zh-CN" altLang="zh-CN" sz="2000" dirty="0" smtClean="0"/>
              <a:t>。</a:t>
            </a:r>
            <a:endParaRPr lang="zh-CN" altLang="zh-CN" sz="2000" dirty="0"/>
          </a:p>
        </p:txBody>
      </p:sp>
    </p:spTree>
    <p:extLst>
      <p:ext uri="{BB962C8B-B14F-4D97-AF65-F5344CB8AC3E}">
        <p14:creationId xmlns:p14="http://schemas.microsoft.com/office/powerpoint/2010/main" val="35807942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31"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fltVal val="0"/>
                                          </p:val>
                                        </p:tav>
                                        <p:tav tm="100000">
                                          <p:val>
                                            <p:strVal val="#ppt_w"/>
                                          </p:val>
                                        </p:tav>
                                      </p:tavLst>
                                    </p:anim>
                                    <p:anim calcmode="lin" valueType="num">
                                      <p:cBhvr>
                                        <p:cTn id="13" dur="1000" fill="hold"/>
                                        <p:tgtEl>
                                          <p:spTgt spid="5"/>
                                        </p:tgtEl>
                                        <p:attrNameLst>
                                          <p:attrName>ppt_h</p:attrName>
                                        </p:attrNameLst>
                                      </p:cBhvr>
                                      <p:tavLst>
                                        <p:tav tm="0">
                                          <p:val>
                                            <p:fltVal val="0"/>
                                          </p:val>
                                        </p:tav>
                                        <p:tav tm="100000">
                                          <p:val>
                                            <p:strVal val="#ppt_h"/>
                                          </p:val>
                                        </p:tav>
                                      </p:tavLst>
                                    </p:anim>
                                    <p:anim calcmode="lin" valueType="num">
                                      <p:cBhvr>
                                        <p:cTn id="14" dur="1000" fill="hold"/>
                                        <p:tgtEl>
                                          <p:spTgt spid="5"/>
                                        </p:tgtEl>
                                        <p:attrNameLst>
                                          <p:attrName>style.rotation</p:attrName>
                                        </p:attrNameLst>
                                      </p:cBhvr>
                                      <p:tavLst>
                                        <p:tav tm="0">
                                          <p:val>
                                            <p:fltVal val="90"/>
                                          </p:val>
                                        </p:tav>
                                        <p:tav tm="100000">
                                          <p:val>
                                            <p:fltVal val="0"/>
                                          </p:val>
                                        </p:tav>
                                      </p:tavLst>
                                    </p:anim>
                                    <p:animEffect transition="in" filter="fade">
                                      <p:cBhvr>
                                        <p:cTn id="15"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623392" y="404665"/>
            <a:ext cx="2448272" cy="576063"/>
          </a:xfrm>
        </p:spPr>
        <p:txBody>
          <a:bodyPr vert="horz" wrap="square" lIns="91440" tIns="45720" rIns="91440" bIns="45720" numCol="1" anchor="ctr" anchorCtr="0" compatLnSpc="1">
            <a:no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smtClean="0">
                <a:ln>
                  <a:noFill/>
                </a:ln>
                <a:solidFill>
                  <a:srgbClr val="0086C7"/>
                </a:solidFill>
                <a:effectLst/>
                <a:uLnTx/>
                <a:uFillTx/>
                <a:latin typeface="微软雅黑" panose="020B0503020204020204" pitchFamily="34" charset="-122"/>
                <a:ea typeface="微软雅黑" panose="020B0503020204020204" pitchFamily="34" charset="-122"/>
                <a:cs typeface="+mn-cs"/>
              </a:rPr>
              <a:t>作业前准备</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36</a:t>
            </a:fld>
            <a:endParaRPr lang="en-US" altLang="zh-CN" sz="1400" dirty="0">
              <a:latin typeface="Arial Black" panose="020B0A04020102020204" pitchFamily="34" charset="0"/>
            </a:endParaRPr>
          </a:p>
        </p:txBody>
      </p:sp>
      <p:sp>
        <p:nvSpPr>
          <p:cNvPr id="7" name="文本框 2"/>
          <p:cNvSpPr txBox="1"/>
          <p:nvPr/>
        </p:nvSpPr>
        <p:spPr>
          <a:xfrm>
            <a:off x="780304" y="1148546"/>
            <a:ext cx="10295558" cy="5016758"/>
          </a:xfrm>
          <a:prstGeom prst="rect">
            <a:avLst/>
          </a:prstGeom>
          <a:noFill/>
        </p:spPr>
        <p:txBody>
          <a:bodyPr wrap="square" rtlCol="0">
            <a:spAutoFit/>
          </a:bodyPr>
          <a:lstStyle/>
          <a:p>
            <a:r>
              <a:rPr lang="en-US" altLang="zh-CN" sz="2000" dirty="0"/>
              <a:t>6. 2. 2    </a:t>
            </a:r>
            <a:r>
              <a:rPr lang="zh-CN" altLang="zh-CN" sz="2000" dirty="0"/>
              <a:t>为保证有限空间作业安全</a:t>
            </a:r>
            <a:r>
              <a:rPr lang="zh-CN" altLang="zh-CN" sz="2000" dirty="0" smtClean="0"/>
              <a:t>实施</a:t>
            </a:r>
            <a:r>
              <a:rPr lang="en-US" altLang="zh-CN" sz="2000" dirty="0" smtClean="0"/>
              <a:t>, </a:t>
            </a:r>
            <a:r>
              <a:rPr lang="zh-CN" altLang="zh-CN" sz="2000" dirty="0"/>
              <a:t>有限空间作业</a:t>
            </a:r>
            <a:r>
              <a:rPr lang="zh-CN" altLang="zh-CN" sz="2000" dirty="0" smtClean="0"/>
              <a:t>前</a:t>
            </a:r>
            <a:r>
              <a:rPr lang="en-US" altLang="zh-CN" sz="2000" dirty="0" smtClean="0"/>
              <a:t>,  </a:t>
            </a:r>
            <a:r>
              <a:rPr lang="zh-CN" altLang="zh-CN" sz="2000" dirty="0" smtClean="0"/>
              <a:t>现场安全</a:t>
            </a:r>
            <a:r>
              <a:rPr lang="zh-CN" altLang="zh-CN" sz="2000" dirty="0"/>
              <a:t>负责人必须在作业前对作业人员进行安全技术</a:t>
            </a:r>
            <a:r>
              <a:rPr lang="zh-CN" altLang="zh-CN" sz="2000" dirty="0" smtClean="0"/>
              <a:t>交底，有限空间</a:t>
            </a:r>
            <a:r>
              <a:rPr lang="zh-CN" altLang="zh-CN" sz="2000" dirty="0"/>
              <a:t>作业安全技术交底至少包括以下</a:t>
            </a:r>
            <a:r>
              <a:rPr lang="zh-CN" altLang="zh-CN" sz="2000" dirty="0" smtClean="0"/>
              <a:t>内容：</a:t>
            </a:r>
            <a:endParaRPr lang="zh-CN" altLang="zh-CN" sz="2000" dirty="0"/>
          </a:p>
          <a:p>
            <a:r>
              <a:rPr lang="en-US" altLang="zh-CN" sz="2000" dirty="0"/>
              <a:t>1    </a:t>
            </a:r>
            <a:r>
              <a:rPr lang="zh-CN" altLang="zh-CN" sz="2000" dirty="0"/>
              <a:t>在作业空间必须采取充分的通风换气</a:t>
            </a:r>
            <a:r>
              <a:rPr lang="zh-CN" altLang="zh-CN" sz="2000" dirty="0" smtClean="0"/>
              <a:t>措施，</a:t>
            </a:r>
            <a:r>
              <a:rPr lang="en-US" altLang="zh-CN" sz="2000" dirty="0" smtClean="0"/>
              <a:t> </a:t>
            </a:r>
            <a:r>
              <a:rPr lang="zh-CN" altLang="zh-CN" sz="2000" dirty="0"/>
              <a:t>根据不同</a:t>
            </a:r>
            <a:r>
              <a:rPr lang="zh-CN" altLang="zh-CN" sz="2000" dirty="0" smtClean="0"/>
              <a:t>的作业</a:t>
            </a:r>
            <a:r>
              <a:rPr lang="zh-CN" altLang="zh-CN" sz="2000" dirty="0"/>
              <a:t>环境采用适合的自然通风或强制</a:t>
            </a:r>
            <a:r>
              <a:rPr lang="zh-CN" altLang="zh-CN" sz="2000" dirty="0" smtClean="0"/>
              <a:t>通风方式；</a:t>
            </a:r>
            <a:endParaRPr lang="zh-CN" altLang="zh-CN" sz="2000" dirty="0"/>
          </a:p>
          <a:p>
            <a:r>
              <a:rPr lang="en-US" altLang="zh-CN" sz="2000" dirty="0"/>
              <a:t>2    </a:t>
            </a:r>
            <a:r>
              <a:rPr lang="zh-CN" altLang="zh-CN" sz="2000" dirty="0"/>
              <a:t>当检测人员进入有限空间内部进行检测</a:t>
            </a:r>
            <a:r>
              <a:rPr lang="zh-CN" altLang="zh-CN" sz="2000" dirty="0" smtClean="0"/>
              <a:t>时，应</a:t>
            </a:r>
            <a:r>
              <a:rPr lang="zh-CN" altLang="zh-CN" sz="2000" dirty="0"/>
              <a:t>根据</a:t>
            </a:r>
            <a:r>
              <a:rPr lang="zh-CN" altLang="zh-CN" sz="2000" dirty="0" smtClean="0"/>
              <a:t>危险源</a:t>
            </a:r>
            <a:r>
              <a:rPr lang="zh-CN" altLang="zh-CN" sz="2000" dirty="0"/>
              <a:t>识别情况具体</a:t>
            </a:r>
            <a:r>
              <a:rPr lang="zh-CN" altLang="zh-CN" sz="2000" dirty="0" smtClean="0"/>
              <a:t>分析，采用</a:t>
            </a:r>
            <a:r>
              <a:rPr lang="zh-CN" altLang="zh-CN" sz="2000" dirty="0"/>
              <a:t>合适的防护设备</a:t>
            </a:r>
            <a:r>
              <a:rPr lang="zh-CN" altLang="zh-CN" sz="2000" dirty="0" smtClean="0"/>
              <a:t>进入；</a:t>
            </a:r>
            <a:endParaRPr lang="zh-CN" altLang="zh-CN" sz="2000" dirty="0"/>
          </a:p>
          <a:p>
            <a:r>
              <a:rPr lang="en-US" altLang="zh-CN" sz="2000" dirty="0"/>
              <a:t>3    </a:t>
            </a:r>
            <a:r>
              <a:rPr lang="zh-CN" altLang="zh-CN" sz="2000" dirty="0"/>
              <a:t>可能存在有毒有害气体</a:t>
            </a:r>
            <a:r>
              <a:rPr lang="zh-CN" altLang="zh-CN" sz="2000" dirty="0" smtClean="0"/>
              <a:t>、可</a:t>
            </a:r>
            <a:r>
              <a:rPr lang="zh-CN" altLang="zh-CN" sz="2000" dirty="0"/>
              <a:t>燃气</a:t>
            </a:r>
            <a:r>
              <a:rPr lang="zh-CN" altLang="zh-CN" sz="2000" dirty="0" smtClean="0"/>
              <a:t>体，检测</a:t>
            </a:r>
            <a:r>
              <a:rPr lang="zh-CN" altLang="zh-CN" sz="2000" dirty="0"/>
              <a:t>人员应使用</a:t>
            </a:r>
            <a:r>
              <a:rPr lang="zh-CN" altLang="zh-CN" sz="2000" dirty="0" smtClean="0"/>
              <a:t>有毒</a:t>
            </a:r>
            <a:r>
              <a:rPr lang="zh-CN" altLang="zh-CN" sz="2000" dirty="0"/>
              <a:t>有害气体检测仪</a:t>
            </a:r>
            <a:r>
              <a:rPr lang="zh-CN" altLang="zh-CN" sz="2000" dirty="0" smtClean="0"/>
              <a:t>、可</a:t>
            </a:r>
            <a:r>
              <a:rPr lang="zh-CN" altLang="zh-CN" sz="2000" dirty="0"/>
              <a:t>燃气体测试仪等设备进行</a:t>
            </a:r>
            <a:r>
              <a:rPr lang="zh-CN" altLang="zh-CN" sz="2000" dirty="0" smtClean="0"/>
              <a:t>检测，宜</a:t>
            </a:r>
            <a:r>
              <a:rPr lang="zh-CN" altLang="zh-CN" sz="2000" dirty="0"/>
              <a:t>采用</a:t>
            </a:r>
            <a:r>
              <a:rPr lang="zh-CN" altLang="zh-CN" sz="2000" dirty="0" smtClean="0"/>
              <a:t>两台</a:t>
            </a:r>
            <a:r>
              <a:rPr lang="zh-CN" altLang="zh-CN" sz="2000" dirty="0"/>
              <a:t>同类型检测仪器同时</a:t>
            </a:r>
            <a:r>
              <a:rPr lang="zh-CN" altLang="zh-CN" sz="2000" dirty="0" smtClean="0"/>
              <a:t>检测，数据</a:t>
            </a:r>
            <a:r>
              <a:rPr lang="zh-CN" altLang="zh-CN" sz="2000" dirty="0"/>
              <a:t>相互</a:t>
            </a:r>
            <a:r>
              <a:rPr lang="zh-CN" altLang="zh-CN" sz="2000" dirty="0" smtClean="0"/>
              <a:t>对比，更</a:t>
            </a:r>
            <a:r>
              <a:rPr lang="zh-CN" altLang="zh-CN" sz="2000" dirty="0"/>
              <a:t>具有</a:t>
            </a:r>
            <a:r>
              <a:rPr lang="zh-CN" altLang="zh-CN" sz="2000" dirty="0" smtClean="0"/>
              <a:t>可靠性；</a:t>
            </a:r>
            <a:endParaRPr lang="zh-CN" altLang="zh-CN" sz="2000" dirty="0"/>
          </a:p>
          <a:p>
            <a:r>
              <a:rPr lang="en-US" altLang="zh-CN" sz="2000" dirty="0"/>
              <a:t>4    </a:t>
            </a:r>
            <a:r>
              <a:rPr lang="zh-CN" altLang="zh-CN" sz="2000" dirty="0"/>
              <a:t>依据</a:t>
            </a:r>
            <a:r>
              <a:rPr lang="en-US" altLang="zh-CN" sz="2000" dirty="0"/>
              <a:t>5. 2. 2 </a:t>
            </a:r>
            <a:r>
              <a:rPr lang="zh-CN" altLang="zh-CN" sz="2000" dirty="0"/>
              <a:t>条其他安全风险辨识</a:t>
            </a:r>
            <a:r>
              <a:rPr lang="zh-CN" altLang="zh-CN" sz="2000" dirty="0" smtClean="0"/>
              <a:t>方法，市政</a:t>
            </a:r>
            <a:r>
              <a:rPr lang="zh-CN" altLang="zh-CN" sz="2000" dirty="0"/>
              <a:t>基础设施</a:t>
            </a:r>
            <a:r>
              <a:rPr lang="zh-CN" altLang="zh-CN" sz="2000" dirty="0" smtClean="0"/>
              <a:t>各专业</a:t>
            </a:r>
            <a:r>
              <a:rPr lang="zh-CN" altLang="zh-CN" sz="2000" dirty="0"/>
              <a:t>有限空间作业根据实际需要辨识风险</a:t>
            </a:r>
            <a:r>
              <a:rPr lang="zh-CN" altLang="zh-CN" sz="2000" dirty="0" smtClean="0"/>
              <a:t>因素，并</a:t>
            </a:r>
            <a:r>
              <a:rPr lang="zh-CN" altLang="zh-CN" sz="2000" dirty="0"/>
              <a:t>采取相应的</a:t>
            </a:r>
            <a:r>
              <a:rPr lang="zh-CN" altLang="zh-CN" sz="2000" dirty="0" smtClean="0"/>
              <a:t>安全</a:t>
            </a:r>
            <a:r>
              <a:rPr lang="zh-CN" altLang="zh-CN" sz="2000" dirty="0"/>
              <a:t>管控</a:t>
            </a:r>
            <a:r>
              <a:rPr lang="zh-CN" altLang="zh-CN" sz="2000" dirty="0" smtClean="0"/>
              <a:t>措施；</a:t>
            </a:r>
            <a:endParaRPr lang="zh-CN" altLang="zh-CN" sz="2000" dirty="0"/>
          </a:p>
          <a:p>
            <a:r>
              <a:rPr lang="en-US" altLang="zh-CN" sz="2000" dirty="0"/>
              <a:t>5    </a:t>
            </a:r>
            <a:r>
              <a:rPr lang="zh-CN" altLang="zh-CN" sz="2000" dirty="0"/>
              <a:t>实施有限空间作业前应明确作业负责人</a:t>
            </a:r>
            <a:r>
              <a:rPr lang="zh-CN" altLang="zh-CN" sz="2000" dirty="0" smtClean="0"/>
              <a:t>、监护</a:t>
            </a:r>
            <a:r>
              <a:rPr lang="zh-CN" altLang="zh-CN" sz="2000" dirty="0"/>
              <a:t>人员</a:t>
            </a:r>
            <a:r>
              <a:rPr lang="zh-CN" altLang="zh-CN" sz="2000" dirty="0" smtClean="0"/>
              <a:t>、检测</a:t>
            </a:r>
            <a:r>
              <a:rPr lang="zh-CN" altLang="zh-CN" sz="2000" dirty="0"/>
              <a:t>人员和操作人员</a:t>
            </a:r>
            <a:r>
              <a:rPr lang="zh-CN" altLang="zh-CN" sz="2000" dirty="0" smtClean="0"/>
              <a:t>职责，严禁</a:t>
            </a:r>
            <a:r>
              <a:rPr lang="zh-CN" altLang="zh-CN" sz="2000" dirty="0"/>
              <a:t>在没有监护人的情况下</a:t>
            </a:r>
            <a:r>
              <a:rPr lang="zh-CN" altLang="zh-CN" sz="2000" dirty="0" smtClean="0"/>
              <a:t>作业；</a:t>
            </a:r>
            <a:endParaRPr lang="zh-CN" altLang="zh-CN" sz="2000" dirty="0"/>
          </a:p>
          <a:p>
            <a:r>
              <a:rPr lang="en-US" altLang="zh-CN" sz="2000" dirty="0"/>
              <a:t>6    </a:t>
            </a:r>
            <a:r>
              <a:rPr lang="zh-CN" altLang="zh-CN" sz="2000" dirty="0"/>
              <a:t>有限空间作业</a:t>
            </a:r>
            <a:r>
              <a:rPr lang="zh-CN" altLang="zh-CN" sz="2000" dirty="0" smtClean="0"/>
              <a:t>前，操作</a:t>
            </a:r>
            <a:r>
              <a:rPr lang="zh-CN" altLang="zh-CN" sz="2000" dirty="0"/>
              <a:t>人员与监护人员应事先规定</a:t>
            </a:r>
            <a:r>
              <a:rPr lang="zh-CN" altLang="zh-CN" sz="2000" dirty="0" smtClean="0"/>
              <a:t>明确的</a:t>
            </a:r>
            <a:r>
              <a:rPr lang="zh-CN" altLang="zh-CN" sz="2000" dirty="0"/>
              <a:t>联络</a:t>
            </a:r>
            <a:r>
              <a:rPr lang="zh-CN" altLang="zh-CN" sz="2000" dirty="0" smtClean="0"/>
              <a:t>信号；</a:t>
            </a:r>
            <a:endParaRPr lang="zh-CN" altLang="zh-CN" sz="2000" dirty="0"/>
          </a:p>
          <a:p>
            <a:r>
              <a:rPr lang="en-US" altLang="zh-CN" sz="2000" dirty="0"/>
              <a:t>7    </a:t>
            </a:r>
            <a:r>
              <a:rPr lang="zh-CN" altLang="zh-CN" sz="2000" dirty="0"/>
              <a:t>作业时所用的</a:t>
            </a:r>
            <a:r>
              <a:rPr lang="zh-CN" altLang="zh-CN" sz="2000" dirty="0" smtClean="0"/>
              <a:t>电气设备，必须</a:t>
            </a:r>
            <a:r>
              <a:rPr lang="zh-CN" altLang="zh-CN" sz="2000" dirty="0"/>
              <a:t>符合相关用电安全技术</a:t>
            </a:r>
            <a:r>
              <a:rPr lang="zh-CN" altLang="zh-CN" sz="2000" dirty="0" smtClean="0"/>
              <a:t>操作规程</a:t>
            </a:r>
            <a:r>
              <a:rPr lang="zh-CN" altLang="zh-CN" sz="2000" dirty="0"/>
              <a:t>的相关</a:t>
            </a:r>
            <a:r>
              <a:rPr lang="zh-CN" altLang="zh-CN" sz="2000" dirty="0" smtClean="0"/>
              <a:t>规定；</a:t>
            </a:r>
            <a:endParaRPr lang="zh-CN" altLang="zh-CN" sz="2000" dirty="0"/>
          </a:p>
          <a:p>
            <a:r>
              <a:rPr lang="en-US" altLang="zh-CN" sz="2000" dirty="0"/>
              <a:t>8    </a:t>
            </a:r>
            <a:r>
              <a:rPr lang="zh-CN" altLang="zh-CN" sz="2000" dirty="0"/>
              <a:t>作业人员进入有限空间作业前和离开时应准确清点</a:t>
            </a:r>
            <a:r>
              <a:rPr lang="zh-CN" altLang="zh-CN" sz="2000" dirty="0" smtClean="0"/>
              <a:t>人数；</a:t>
            </a:r>
            <a:endParaRPr lang="zh-CN" altLang="zh-CN" sz="2000" dirty="0"/>
          </a:p>
        </p:txBody>
      </p:sp>
    </p:spTree>
    <p:extLst>
      <p:ext uri="{BB962C8B-B14F-4D97-AF65-F5344CB8AC3E}">
        <p14:creationId xmlns:p14="http://schemas.microsoft.com/office/powerpoint/2010/main" val="647310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623392" y="404665"/>
            <a:ext cx="2448272" cy="576063"/>
          </a:xfrm>
        </p:spPr>
        <p:txBody>
          <a:bodyPr vert="horz" wrap="square" lIns="91440" tIns="45720" rIns="91440" bIns="45720" numCol="1" anchor="ctr" anchorCtr="0" compatLnSpc="1">
            <a:no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smtClean="0">
                <a:ln>
                  <a:noFill/>
                </a:ln>
                <a:solidFill>
                  <a:srgbClr val="0086C7"/>
                </a:solidFill>
                <a:effectLst/>
                <a:uLnTx/>
                <a:uFillTx/>
                <a:latin typeface="微软雅黑" panose="020B0503020204020204" pitchFamily="34" charset="-122"/>
                <a:ea typeface="微软雅黑" panose="020B0503020204020204" pitchFamily="34" charset="-122"/>
                <a:cs typeface="+mn-cs"/>
              </a:rPr>
              <a:t>作业前准备</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37</a:t>
            </a:fld>
            <a:endParaRPr lang="en-US" altLang="zh-CN" sz="1400" dirty="0">
              <a:latin typeface="Arial Black" panose="020B0A04020102020204" pitchFamily="34" charset="0"/>
            </a:endParaRPr>
          </a:p>
        </p:txBody>
      </p:sp>
      <p:sp>
        <p:nvSpPr>
          <p:cNvPr id="7" name="文本框 2"/>
          <p:cNvSpPr txBox="1"/>
          <p:nvPr/>
        </p:nvSpPr>
        <p:spPr>
          <a:xfrm>
            <a:off x="841002" y="1037049"/>
            <a:ext cx="10727606" cy="5632311"/>
          </a:xfrm>
          <a:prstGeom prst="rect">
            <a:avLst/>
          </a:prstGeom>
          <a:noFill/>
        </p:spPr>
        <p:txBody>
          <a:bodyPr wrap="square" rtlCol="0">
            <a:spAutoFit/>
          </a:bodyPr>
          <a:lstStyle/>
          <a:p>
            <a:r>
              <a:rPr lang="en-US" altLang="zh-CN" sz="2000" dirty="0"/>
              <a:t>9    </a:t>
            </a:r>
            <a:r>
              <a:rPr lang="zh-CN" altLang="zh-CN" sz="2000" dirty="0"/>
              <a:t>作业过程</a:t>
            </a:r>
            <a:r>
              <a:rPr lang="zh-CN" altLang="zh-CN" sz="2000" dirty="0" smtClean="0"/>
              <a:t>中，应</a:t>
            </a:r>
            <a:r>
              <a:rPr lang="zh-CN" altLang="zh-CN" sz="2000" dirty="0"/>
              <a:t>持续通风</a:t>
            </a:r>
            <a:r>
              <a:rPr lang="zh-CN" altLang="zh-CN" sz="2000" dirty="0" smtClean="0"/>
              <a:t>换气，</a:t>
            </a:r>
            <a:r>
              <a:rPr lang="zh-CN" altLang="zh-CN" sz="2000" dirty="0"/>
              <a:t>在氧气、有毒有害气体、可燃性气体、粉尘的浓度可能发生变化的危险作业中应保持</a:t>
            </a:r>
            <a:r>
              <a:rPr lang="zh-CN" altLang="zh-CN" sz="2000" dirty="0" smtClean="0"/>
              <a:t>必要的</a:t>
            </a:r>
            <a:r>
              <a:rPr lang="zh-CN" altLang="zh-CN" sz="2000" dirty="0"/>
              <a:t>测定次数或连续检测 ；</a:t>
            </a:r>
          </a:p>
          <a:p>
            <a:r>
              <a:rPr lang="en-US" altLang="zh-CN" sz="2000" dirty="0"/>
              <a:t>10    </a:t>
            </a:r>
            <a:r>
              <a:rPr lang="zh-CN" altLang="zh-CN" sz="2000" dirty="0"/>
              <a:t>在密闭容器内使用二氧化碳或氮气进行焊接作业</a:t>
            </a:r>
            <a:r>
              <a:rPr lang="zh-CN" altLang="zh-CN" sz="2000" dirty="0" smtClean="0"/>
              <a:t>时，必须</a:t>
            </a:r>
            <a:r>
              <a:rPr lang="zh-CN" altLang="zh-CN" sz="2000" dirty="0"/>
              <a:t>在作业过程中持续通风</a:t>
            </a:r>
            <a:r>
              <a:rPr lang="zh-CN" altLang="zh-CN" sz="2000" dirty="0" smtClean="0"/>
              <a:t>换气，确保</a:t>
            </a:r>
            <a:r>
              <a:rPr lang="zh-CN" altLang="zh-CN" sz="2000" dirty="0"/>
              <a:t>空气符合安全要求 ；</a:t>
            </a:r>
          </a:p>
          <a:p>
            <a:r>
              <a:rPr lang="en-US" altLang="zh-CN" sz="2000" dirty="0"/>
              <a:t>11    </a:t>
            </a:r>
            <a:r>
              <a:rPr lang="zh-CN" altLang="zh-CN" sz="2000" dirty="0"/>
              <a:t>当发现缺氧或检测仪器出现报警</a:t>
            </a:r>
            <a:r>
              <a:rPr lang="zh-CN" altLang="zh-CN" sz="2000" dirty="0" smtClean="0"/>
              <a:t>时，</a:t>
            </a:r>
            <a:r>
              <a:rPr lang="zh-CN" altLang="zh-CN" sz="2000" dirty="0"/>
              <a:t>必须立即停止</a:t>
            </a:r>
            <a:r>
              <a:rPr lang="zh-CN" altLang="zh-CN" sz="2000" dirty="0" smtClean="0"/>
              <a:t>作业</a:t>
            </a:r>
            <a:r>
              <a:rPr lang="en-US" altLang="zh-CN" sz="2000" dirty="0" smtClean="0"/>
              <a:t>, </a:t>
            </a:r>
            <a:r>
              <a:rPr lang="zh-CN" altLang="zh-CN" sz="2000" dirty="0"/>
              <a:t>作业人员应迅速离开作业空间；</a:t>
            </a:r>
          </a:p>
          <a:p>
            <a:pPr marL="457200" indent="-457200">
              <a:buAutoNum type="arabicPlain" startAt="12"/>
            </a:pPr>
            <a:r>
              <a:rPr lang="en-US" altLang="zh-CN" sz="2000" dirty="0" smtClean="0"/>
              <a:t>  </a:t>
            </a:r>
            <a:r>
              <a:rPr lang="zh-CN" altLang="zh-CN" sz="2000" dirty="0" smtClean="0"/>
              <a:t>严禁</a:t>
            </a:r>
            <a:r>
              <a:rPr lang="zh-CN" altLang="zh-CN" sz="2000" dirty="0"/>
              <a:t>无关人员进入有限空间作业</a:t>
            </a:r>
            <a:r>
              <a:rPr lang="zh-CN" altLang="zh-CN" sz="2000" dirty="0" smtClean="0"/>
              <a:t>场所</a:t>
            </a:r>
            <a:r>
              <a:rPr lang="en-US" altLang="zh-CN" sz="2000" dirty="0" smtClean="0"/>
              <a:t>, </a:t>
            </a:r>
            <a:r>
              <a:rPr lang="zh-CN" altLang="zh-CN" sz="2000" dirty="0"/>
              <a:t>并在醒目处</a:t>
            </a:r>
            <a:r>
              <a:rPr lang="zh-CN" altLang="zh-CN" sz="2000" dirty="0" smtClean="0"/>
              <a:t>设置警示标志</a:t>
            </a:r>
            <a:r>
              <a:rPr lang="zh-CN" altLang="en-US" sz="2000" dirty="0" smtClean="0"/>
              <a:t>。</a:t>
            </a:r>
            <a:endParaRPr lang="en-US" altLang="zh-CN" sz="2000" dirty="0" smtClean="0"/>
          </a:p>
          <a:p>
            <a:r>
              <a:rPr lang="en-US" altLang="zh-CN" sz="2000" dirty="0"/>
              <a:t>6. 2. 3    </a:t>
            </a:r>
            <a:r>
              <a:rPr lang="zh-CN" altLang="zh-CN" sz="2000" dirty="0"/>
              <a:t>有限空间作业实施前和过程</a:t>
            </a:r>
            <a:r>
              <a:rPr lang="zh-CN" altLang="zh-CN" sz="2000" dirty="0" smtClean="0"/>
              <a:t>中</a:t>
            </a:r>
            <a:r>
              <a:rPr lang="zh-CN" altLang="en-US" sz="2000" dirty="0" smtClean="0"/>
              <a:t>，</a:t>
            </a:r>
            <a:r>
              <a:rPr lang="zh-CN" altLang="zh-CN" sz="2000" dirty="0" smtClean="0"/>
              <a:t>为</a:t>
            </a:r>
            <a:r>
              <a:rPr lang="zh-CN" altLang="zh-CN" sz="2000" dirty="0"/>
              <a:t>保证作业人员</a:t>
            </a:r>
            <a:r>
              <a:rPr lang="zh-CN" altLang="zh-CN" sz="2000" dirty="0" smtClean="0"/>
              <a:t>安全</a:t>
            </a:r>
            <a:r>
              <a:rPr lang="en-US" altLang="zh-CN" sz="2000" dirty="0" smtClean="0"/>
              <a:t>, </a:t>
            </a:r>
            <a:r>
              <a:rPr lang="zh-CN" altLang="zh-CN" sz="2000" dirty="0"/>
              <a:t>应达到且不限于以下安全技术措施：</a:t>
            </a:r>
          </a:p>
          <a:p>
            <a:r>
              <a:rPr lang="en-US" altLang="zh-CN" sz="2000" dirty="0"/>
              <a:t>1    </a:t>
            </a:r>
            <a:r>
              <a:rPr lang="zh-CN" altLang="zh-CN" sz="2000" dirty="0"/>
              <a:t>在作业空间必须配备抢救器具 </a:t>
            </a:r>
            <a:r>
              <a:rPr lang="en-US" altLang="zh-CN" sz="2000" dirty="0" smtClean="0"/>
              <a:t>  </a:t>
            </a:r>
            <a:r>
              <a:rPr lang="zh-CN" altLang="zh-CN" sz="2000" dirty="0"/>
              <a:t>如</a:t>
            </a:r>
            <a:r>
              <a:rPr lang="zh-CN" altLang="zh-CN" sz="2000" dirty="0" smtClean="0"/>
              <a:t>：呼吸器具、</a:t>
            </a:r>
            <a:r>
              <a:rPr lang="zh-CN" altLang="zh-CN" sz="2000" dirty="0"/>
              <a:t>梯子</a:t>
            </a:r>
            <a:r>
              <a:rPr lang="zh-CN" altLang="zh-CN" sz="2000" dirty="0" smtClean="0"/>
              <a:t>、安全绳</a:t>
            </a:r>
            <a:r>
              <a:rPr lang="zh-CN" altLang="zh-CN" sz="2000" dirty="0"/>
              <a:t>以及其他必要的器具和设备</a:t>
            </a:r>
            <a:r>
              <a:rPr lang="zh-CN" altLang="zh-CN" sz="2000" dirty="0" smtClean="0"/>
              <a:t>设施</a:t>
            </a:r>
            <a:r>
              <a:rPr lang="en-US" altLang="zh-CN" sz="2000" dirty="0" smtClean="0"/>
              <a:t>, </a:t>
            </a:r>
            <a:r>
              <a:rPr lang="zh-CN" altLang="zh-CN" sz="2000" dirty="0" smtClean="0"/>
              <a:t>以便</a:t>
            </a:r>
            <a:r>
              <a:rPr lang="zh-CN" altLang="zh-CN" sz="2000" dirty="0"/>
              <a:t>在非常情况下</a:t>
            </a:r>
            <a:r>
              <a:rPr lang="zh-CN" altLang="zh-CN" sz="2000" dirty="0" smtClean="0"/>
              <a:t>抢救作业</a:t>
            </a:r>
            <a:r>
              <a:rPr lang="zh-CN" altLang="zh-CN" sz="2000" dirty="0"/>
              <a:t>人员；</a:t>
            </a:r>
          </a:p>
          <a:p>
            <a:r>
              <a:rPr lang="en-US" altLang="zh-CN" sz="2000" dirty="0"/>
              <a:t>2    </a:t>
            </a:r>
            <a:r>
              <a:rPr lang="zh-CN" altLang="zh-CN" sz="2000" dirty="0"/>
              <a:t>在通风条件差的</a:t>
            </a:r>
            <a:r>
              <a:rPr lang="zh-CN" altLang="zh-CN" sz="2000" dirty="0" smtClean="0"/>
              <a:t>作业空间</a:t>
            </a:r>
            <a:r>
              <a:rPr lang="en-US" altLang="zh-CN" sz="2000" dirty="0" smtClean="0"/>
              <a:t>, </a:t>
            </a:r>
            <a:r>
              <a:rPr lang="zh-CN" altLang="zh-CN" sz="2000" dirty="0"/>
              <a:t>应选用符合要求的灭火</a:t>
            </a:r>
            <a:r>
              <a:rPr lang="zh-CN" altLang="zh-CN" sz="2000" dirty="0" smtClean="0"/>
              <a:t>器具</a:t>
            </a:r>
            <a:r>
              <a:rPr lang="en-US" altLang="zh-CN" sz="2000" dirty="0" smtClean="0"/>
              <a:t>, </a:t>
            </a:r>
            <a:r>
              <a:rPr lang="zh-CN" altLang="zh-CN" sz="2000" dirty="0"/>
              <a:t>并在放置处设置明显的标志；</a:t>
            </a:r>
          </a:p>
          <a:p>
            <a:r>
              <a:rPr lang="en-US" altLang="zh-CN" sz="2000" dirty="0"/>
              <a:t>3    </a:t>
            </a:r>
            <a:r>
              <a:rPr lang="zh-CN" altLang="zh-CN" sz="2000" dirty="0"/>
              <a:t>作业人员在特殊场所内部作业</a:t>
            </a:r>
            <a:r>
              <a:rPr lang="zh-CN" altLang="zh-CN" sz="2000" dirty="0" smtClean="0"/>
              <a:t>时</a:t>
            </a:r>
            <a:r>
              <a:rPr lang="en-US" altLang="zh-CN" sz="2000" dirty="0" smtClean="0"/>
              <a:t>,  </a:t>
            </a:r>
            <a:r>
              <a:rPr lang="zh-CN" altLang="zh-CN" sz="2000" dirty="0"/>
              <a:t>如果供作业人员</a:t>
            </a:r>
            <a:r>
              <a:rPr lang="zh-CN" altLang="zh-CN" sz="2000" dirty="0" smtClean="0"/>
              <a:t>出入的</a:t>
            </a:r>
            <a:r>
              <a:rPr lang="zh-CN" altLang="zh-CN" sz="2000" dirty="0"/>
              <a:t>门或盖不容易开启且无通讯报警</a:t>
            </a:r>
            <a:r>
              <a:rPr lang="zh-CN" altLang="zh-CN" sz="2000" dirty="0" smtClean="0"/>
              <a:t>装置时</a:t>
            </a:r>
            <a:r>
              <a:rPr lang="en-US" altLang="zh-CN" sz="2000" dirty="0" smtClean="0"/>
              <a:t>, </a:t>
            </a:r>
            <a:r>
              <a:rPr lang="zh-CN" altLang="zh-CN" sz="2000" dirty="0"/>
              <a:t>严禁关闭门或</a:t>
            </a:r>
            <a:r>
              <a:rPr lang="zh-CN" altLang="zh-CN" sz="2000" dirty="0" smtClean="0"/>
              <a:t>盖</a:t>
            </a:r>
            <a:r>
              <a:rPr lang="en-US" altLang="zh-CN" sz="2000" dirty="0" smtClean="0"/>
              <a:t>, </a:t>
            </a:r>
            <a:r>
              <a:rPr lang="zh-CN" altLang="zh-CN" sz="2000" dirty="0" smtClean="0"/>
              <a:t>并在</a:t>
            </a:r>
            <a:r>
              <a:rPr lang="zh-CN" altLang="zh-CN" sz="2000" dirty="0"/>
              <a:t>作业时设置明显的严禁关闭标识；</a:t>
            </a:r>
          </a:p>
          <a:p>
            <a:r>
              <a:rPr lang="en-US" altLang="zh-CN" sz="2000" dirty="0"/>
              <a:t>4    </a:t>
            </a:r>
            <a:r>
              <a:rPr lang="zh-CN" altLang="zh-CN" sz="2000" dirty="0"/>
              <a:t>有限空间动火作业前应</a:t>
            </a:r>
            <a:r>
              <a:rPr lang="zh-CN" altLang="zh-CN" sz="2000" dirty="0" smtClean="0"/>
              <a:t>办理《 有限空间作业动火许可审 批表》详</a:t>
            </a:r>
            <a:r>
              <a:rPr lang="zh-CN" altLang="zh-CN" sz="2000" dirty="0"/>
              <a:t>见</a:t>
            </a:r>
            <a:r>
              <a:rPr lang="en-US" altLang="zh-CN" sz="2000" dirty="0"/>
              <a:t>  (</a:t>
            </a:r>
            <a:r>
              <a:rPr lang="zh-CN" altLang="zh-CN" sz="2000" dirty="0" smtClean="0"/>
              <a:t>附录</a:t>
            </a:r>
            <a:r>
              <a:rPr lang="en-US" altLang="zh-CN" sz="2000" dirty="0" smtClean="0"/>
              <a:t>E</a:t>
            </a:r>
            <a:r>
              <a:rPr lang="en-US" altLang="zh-CN" sz="2000" dirty="0"/>
              <a:t>) , </a:t>
            </a:r>
            <a:r>
              <a:rPr lang="zh-CN" altLang="zh-CN" sz="2000" dirty="0"/>
              <a:t>有限空间管理单位应前往现场查验并</a:t>
            </a:r>
            <a:r>
              <a:rPr lang="zh-CN" altLang="zh-CN" sz="2000" dirty="0" smtClean="0"/>
              <a:t>确认</a:t>
            </a:r>
            <a:r>
              <a:rPr lang="zh-CN" altLang="zh-CN" sz="2000" dirty="0"/>
              <a:t>动火作业的防护措施落实</a:t>
            </a:r>
            <a:r>
              <a:rPr lang="zh-CN" altLang="zh-CN" sz="2000" dirty="0" smtClean="0"/>
              <a:t>到位</a:t>
            </a:r>
            <a:r>
              <a:rPr lang="en-US" altLang="zh-CN" sz="2000" dirty="0" smtClean="0"/>
              <a:t>, </a:t>
            </a:r>
            <a:r>
              <a:rPr lang="zh-CN" altLang="zh-CN" sz="2000" dirty="0"/>
              <a:t>并符合有限空间作业</a:t>
            </a:r>
            <a:r>
              <a:rPr lang="zh-CN" altLang="zh-CN" sz="2000" dirty="0" smtClean="0"/>
              <a:t>安全生产条件后</a:t>
            </a:r>
            <a:r>
              <a:rPr lang="en-US" altLang="zh-CN" sz="2000" dirty="0" smtClean="0"/>
              <a:t>, </a:t>
            </a:r>
            <a:r>
              <a:rPr lang="zh-CN" altLang="zh-CN" sz="2000" dirty="0"/>
              <a:t>再签发动火</a:t>
            </a:r>
            <a:r>
              <a:rPr lang="zh-CN" altLang="zh-CN" sz="2000" dirty="0" smtClean="0"/>
              <a:t>许可证</a:t>
            </a:r>
            <a:r>
              <a:rPr lang="en-US" altLang="zh-CN" sz="2000" dirty="0" smtClean="0"/>
              <a:t>, </a:t>
            </a:r>
            <a:r>
              <a:rPr lang="zh-CN" altLang="zh-CN" sz="2000" dirty="0"/>
              <a:t>并指派专职安全人员进行全过程</a:t>
            </a:r>
            <a:r>
              <a:rPr lang="zh-CN" altLang="zh-CN" sz="2000" dirty="0" smtClean="0"/>
              <a:t>作业</a:t>
            </a:r>
            <a:r>
              <a:rPr lang="zh-CN" altLang="zh-CN" sz="2000" dirty="0"/>
              <a:t>监督；</a:t>
            </a:r>
          </a:p>
          <a:p>
            <a:r>
              <a:rPr lang="en-US" altLang="zh-CN" sz="2000" dirty="0"/>
              <a:t>5    </a:t>
            </a:r>
            <a:r>
              <a:rPr lang="zh-CN" altLang="zh-CN" sz="2000" dirty="0"/>
              <a:t>固定动火区外的动火作业一般分为一级</a:t>
            </a:r>
            <a:r>
              <a:rPr lang="zh-CN" altLang="zh-CN" sz="2000" dirty="0" smtClean="0"/>
              <a:t>动火、</a:t>
            </a:r>
            <a:r>
              <a:rPr lang="zh-CN" altLang="zh-CN" sz="2000" dirty="0"/>
              <a:t>二级动火、 特殊动火三个</a:t>
            </a:r>
            <a:r>
              <a:rPr lang="zh-CN" altLang="zh-CN" sz="2000" dirty="0" smtClean="0"/>
              <a:t>级别</a:t>
            </a:r>
            <a:r>
              <a:rPr lang="en-US" altLang="zh-CN" sz="2000" dirty="0" smtClean="0"/>
              <a:t>, </a:t>
            </a:r>
            <a:r>
              <a:rPr lang="zh-CN" altLang="zh-CN" sz="2000" dirty="0"/>
              <a:t>遇</a:t>
            </a:r>
            <a:r>
              <a:rPr lang="zh-CN" altLang="zh-CN" sz="2000" dirty="0" smtClean="0"/>
              <a:t>节日、</a:t>
            </a:r>
            <a:r>
              <a:rPr lang="zh-CN" altLang="zh-CN" sz="2000" dirty="0"/>
              <a:t>假日或其他</a:t>
            </a:r>
            <a:r>
              <a:rPr lang="zh-CN" altLang="zh-CN" sz="2000" dirty="0" smtClean="0"/>
              <a:t>特殊情况</a:t>
            </a:r>
            <a:r>
              <a:rPr lang="en-US" altLang="zh-CN" sz="2000" dirty="0" smtClean="0"/>
              <a:t>, </a:t>
            </a:r>
            <a:r>
              <a:rPr lang="zh-CN" altLang="zh-CN" sz="2000" dirty="0"/>
              <a:t>动火作业</a:t>
            </a:r>
            <a:r>
              <a:rPr lang="zh-CN" altLang="zh-CN" sz="2000" dirty="0" smtClean="0"/>
              <a:t>应升级</a:t>
            </a:r>
            <a:r>
              <a:rPr lang="zh-CN" altLang="zh-CN" sz="2000" dirty="0"/>
              <a:t>管理</a:t>
            </a:r>
            <a:r>
              <a:rPr lang="zh-CN" altLang="zh-CN" sz="2000" dirty="0" smtClean="0"/>
              <a:t>。</a:t>
            </a:r>
            <a:endParaRPr lang="zh-CN" altLang="zh-CN" sz="2000" dirty="0"/>
          </a:p>
        </p:txBody>
      </p:sp>
    </p:spTree>
    <p:extLst>
      <p:ext uri="{BB962C8B-B14F-4D97-AF65-F5344CB8AC3E}">
        <p14:creationId xmlns:p14="http://schemas.microsoft.com/office/powerpoint/2010/main" val="5501487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623392" y="404665"/>
            <a:ext cx="2448272" cy="576063"/>
          </a:xfrm>
        </p:spPr>
        <p:txBody>
          <a:bodyPr vert="horz" wrap="square" lIns="91440" tIns="45720" rIns="91440" bIns="45720" numCol="1" anchor="ctr" anchorCtr="0" compatLnSpc="1">
            <a:no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smtClean="0">
                <a:ln>
                  <a:noFill/>
                </a:ln>
                <a:solidFill>
                  <a:srgbClr val="0086C7"/>
                </a:solidFill>
                <a:effectLst/>
                <a:uLnTx/>
                <a:uFillTx/>
                <a:latin typeface="微软雅黑" panose="020B0503020204020204" pitchFamily="34" charset="-122"/>
                <a:ea typeface="微软雅黑" panose="020B0503020204020204" pitchFamily="34" charset="-122"/>
                <a:cs typeface="+mn-cs"/>
              </a:rPr>
              <a:t>作业前准备</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38</a:t>
            </a:fld>
            <a:endParaRPr lang="en-US" altLang="zh-CN" sz="1400" dirty="0">
              <a:latin typeface="Arial Black" panose="020B0A04020102020204" pitchFamily="34" charset="0"/>
            </a:endParaRPr>
          </a:p>
        </p:txBody>
      </p:sp>
      <p:sp>
        <p:nvSpPr>
          <p:cNvPr id="7" name="文本框 2"/>
          <p:cNvSpPr txBox="1"/>
          <p:nvPr/>
        </p:nvSpPr>
        <p:spPr>
          <a:xfrm>
            <a:off x="841002" y="965041"/>
            <a:ext cx="10727606" cy="5632311"/>
          </a:xfrm>
          <a:prstGeom prst="rect">
            <a:avLst/>
          </a:prstGeom>
          <a:noFill/>
        </p:spPr>
        <p:txBody>
          <a:bodyPr wrap="square" rtlCol="0">
            <a:spAutoFit/>
          </a:bodyPr>
          <a:lstStyle/>
          <a:p>
            <a:r>
              <a:rPr lang="zh-CN" altLang="en-US" sz="2000" dirty="0">
                <a:solidFill>
                  <a:srgbClr val="0070C0"/>
                </a:solidFill>
              </a:rPr>
              <a:t>条文说明： </a:t>
            </a:r>
            <a:r>
              <a:rPr lang="en-US" altLang="zh-CN" sz="2000" dirty="0">
                <a:solidFill>
                  <a:srgbClr val="0070C0"/>
                </a:solidFill>
              </a:rPr>
              <a:t>6. 2. 3    </a:t>
            </a:r>
            <a:r>
              <a:rPr lang="zh-CN" altLang="zh-CN" sz="2000" dirty="0">
                <a:solidFill>
                  <a:srgbClr val="0070C0"/>
                </a:solidFill>
              </a:rPr>
              <a:t>本条规定有限空间作业实施前和过程</a:t>
            </a:r>
            <a:r>
              <a:rPr lang="zh-CN" altLang="zh-CN" sz="2000" dirty="0" smtClean="0">
                <a:solidFill>
                  <a:srgbClr val="0070C0"/>
                </a:solidFill>
              </a:rPr>
              <a:t>中</a:t>
            </a:r>
            <a:r>
              <a:rPr lang="en-US" altLang="zh-CN" sz="2000" dirty="0" smtClean="0">
                <a:solidFill>
                  <a:srgbClr val="0070C0"/>
                </a:solidFill>
              </a:rPr>
              <a:t>,  </a:t>
            </a:r>
            <a:r>
              <a:rPr lang="zh-CN" altLang="zh-CN" sz="2000" dirty="0">
                <a:solidFill>
                  <a:srgbClr val="0070C0"/>
                </a:solidFill>
              </a:rPr>
              <a:t>提出的</a:t>
            </a:r>
            <a:r>
              <a:rPr lang="zh-CN" altLang="zh-CN" sz="2000" dirty="0" smtClean="0">
                <a:solidFill>
                  <a:srgbClr val="0070C0"/>
                </a:solidFill>
              </a:rPr>
              <a:t>安全技术措施</a:t>
            </a:r>
            <a:r>
              <a:rPr lang="en-US" altLang="zh-CN" sz="2000" dirty="0" smtClean="0">
                <a:solidFill>
                  <a:srgbClr val="0070C0"/>
                </a:solidFill>
              </a:rPr>
              <a:t>, </a:t>
            </a:r>
            <a:r>
              <a:rPr lang="zh-CN" altLang="zh-CN" sz="2000" dirty="0">
                <a:solidFill>
                  <a:srgbClr val="0070C0"/>
                </a:solidFill>
              </a:rPr>
              <a:t>其中动火级别定义具体如下：</a:t>
            </a:r>
          </a:p>
          <a:p>
            <a:r>
              <a:rPr lang="en-US" altLang="zh-CN" sz="2000" dirty="0">
                <a:solidFill>
                  <a:srgbClr val="0070C0"/>
                </a:solidFill>
              </a:rPr>
              <a:t>1)  </a:t>
            </a:r>
            <a:r>
              <a:rPr lang="en-US" altLang="zh-CN" sz="2000" dirty="0" smtClean="0">
                <a:solidFill>
                  <a:srgbClr val="0070C0"/>
                </a:solidFill>
              </a:rPr>
              <a:t> </a:t>
            </a:r>
            <a:r>
              <a:rPr lang="zh-CN" altLang="zh-CN" sz="2000" dirty="0" smtClean="0">
                <a:solidFill>
                  <a:srgbClr val="0070C0"/>
                </a:solidFill>
              </a:rPr>
              <a:t>一级</a:t>
            </a:r>
            <a:r>
              <a:rPr lang="zh-CN" altLang="zh-CN" sz="2000" dirty="0">
                <a:solidFill>
                  <a:srgbClr val="0070C0"/>
                </a:solidFill>
              </a:rPr>
              <a:t>动火作业：在易燃易爆场所进行的除特殊动火</a:t>
            </a:r>
            <a:r>
              <a:rPr lang="zh-CN" altLang="zh-CN" sz="2000" dirty="0" smtClean="0">
                <a:solidFill>
                  <a:srgbClr val="0070C0"/>
                </a:solidFill>
              </a:rPr>
              <a:t>作业以外</a:t>
            </a:r>
            <a:r>
              <a:rPr lang="zh-CN" altLang="zh-CN" sz="2000" dirty="0">
                <a:solidFill>
                  <a:srgbClr val="0070C0"/>
                </a:solidFill>
              </a:rPr>
              <a:t>的动火作业。</a:t>
            </a:r>
          </a:p>
          <a:p>
            <a:r>
              <a:rPr lang="en-US" altLang="zh-CN" sz="2000" dirty="0">
                <a:solidFill>
                  <a:srgbClr val="0070C0"/>
                </a:solidFill>
              </a:rPr>
              <a:t>2) </a:t>
            </a:r>
            <a:r>
              <a:rPr lang="en-US" altLang="zh-CN" sz="2000" dirty="0" smtClean="0">
                <a:solidFill>
                  <a:srgbClr val="0070C0"/>
                </a:solidFill>
              </a:rPr>
              <a:t>  </a:t>
            </a:r>
            <a:r>
              <a:rPr lang="zh-CN" altLang="zh-CN" sz="2000" dirty="0" smtClean="0">
                <a:solidFill>
                  <a:srgbClr val="0070C0"/>
                </a:solidFill>
              </a:rPr>
              <a:t>二</a:t>
            </a:r>
            <a:r>
              <a:rPr lang="zh-CN" altLang="zh-CN" sz="2000" dirty="0">
                <a:solidFill>
                  <a:srgbClr val="0070C0"/>
                </a:solidFill>
              </a:rPr>
              <a:t>级动火作业</a:t>
            </a:r>
            <a:r>
              <a:rPr lang="zh-CN" altLang="zh-CN" sz="2000" dirty="0" smtClean="0">
                <a:solidFill>
                  <a:srgbClr val="0070C0"/>
                </a:solidFill>
              </a:rPr>
              <a:t>：除</a:t>
            </a:r>
            <a:r>
              <a:rPr lang="zh-CN" altLang="zh-CN" sz="2000" dirty="0">
                <a:solidFill>
                  <a:srgbClr val="0070C0"/>
                </a:solidFill>
              </a:rPr>
              <a:t>特殊动火作业和一级动火作业以外</a:t>
            </a:r>
            <a:r>
              <a:rPr lang="zh-CN" altLang="zh-CN" sz="2000" dirty="0" smtClean="0">
                <a:solidFill>
                  <a:srgbClr val="0070C0"/>
                </a:solidFill>
              </a:rPr>
              <a:t>的动火作业</a:t>
            </a:r>
            <a:r>
              <a:rPr lang="zh-CN" altLang="en-US" sz="2000" dirty="0" smtClean="0">
                <a:solidFill>
                  <a:srgbClr val="0070C0"/>
                </a:solidFill>
              </a:rPr>
              <a:t>。</a:t>
            </a:r>
            <a:r>
              <a:rPr lang="zh-CN" altLang="zh-CN" sz="2000" dirty="0" smtClean="0">
                <a:solidFill>
                  <a:srgbClr val="0070C0"/>
                </a:solidFill>
              </a:rPr>
              <a:t>凡</a:t>
            </a:r>
            <a:r>
              <a:rPr lang="zh-CN" altLang="zh-CN" sz="2000" dirty="0">
                <a:solidFill>
                  <a:srgbClr val="0070C0"/>
                </a:solidFill>
              </a:rPr>
              <a:t>生产装置或系统全部</a:t>
            </a:r>
            <a:r>
              <a:rPr lang="zh-CN" altLang="zh-CN" sz="2000" dirty="0" smtClean="0">
                <a:solidFill>
                  <a:srgbClr val="0070C0"/>
                </a:solidFill>
              </a:rPr>
              <a:t>停车</a:t>
            </a:r>
            <a:r>
              <a:rPr lang="en-US" altLang="zh-CN" sz="2000" dirty="0" smtClean="0">
                <a:solidFill>
                  <a:srgbClr val="0070C0"/>
                </a:solidFill>
              </a:rPr>
              <a:t>, </a:t>
            </a:r>
            <a:r>
              <a:rPr lang="zh-CN" altLang="zh-CN" sz="2000" dirty="0">
                <a:solidFill>
                  <a:srgbClr val="0070C0"/>
                </a:solidFill>
              </a:rPr>
              <a:t>装置经</a:t>
            </a:r>
            <a:r>
              <a:rPr lang="zh-CN" altLang="zh-CN" sz="2000" dirty="0" smtClean="0">
                <a:solidFill>
                  <a:srgbClr val="0070C0"/>
                </a:solidFill>
              </a:rPr>
              <a:t>清洗、置换、分析</a:t>
            </a:r>
            <a:r>
              <a:rPr lang="zh-CN" altLang="zh-CN" sz="2000" dirty="0">
                <a:solidFill>
                  <a:srgbClr val="0070C0"/>
                </a:solidFill>
              </a:rPr>
              <a:t>合格并采取安全隔离措施</a:t>
            </a:r>
            <a:r>
              <a:rPr lang="zh-CN" altLang="zh-CN" sz="2000" dirty="0" smtClean="0">
                <a:solidFill>
                  <a:srgbClr val="0070C0"/>
                </a:solidFill>
              </a:rPr>
              <a:t>后</a:t>
            </a:r>
            <a:r>
              <a:rPr lang="en-US" altLang="zh-CN" sz="2000" dirty="0" smtClean="0">
                <a:solidFill>
                  <a:srgbClr val="0070C0"/>
                </a:solidFill>
              </a:rPr>
              <a:t>, </a:t>
            </a:r>
            <a:r>
              <a:rPr lang="zh-CN" altLang="zh-CN" sz="2000" dirty="0" smtClean="0">
                <a:solidFill>
                  <a:srgbClr val="0070C0"/>
                </a:solidFill>
              </a:rPr>
              <a:t>可</a:t>
            </a:r>
            <a:r>
              <a:rPr lang="zh-CN" altLang="zh-CN" sz="2000" dirty="0">
                <a:solidFill>
                  <a:srgbClr val="0070C0"/>
                </a:solidFill>
              </a:rPr>
              <a:t>根据其</a:t>
            </a:r>
            <a:r>
              <a:rPr lang="zh-CN" altLang="zh-CN" sz="2000" dirty="0" smtClean="0">
                <a:solidFill>
                  <a:srgbClr val="0070C0"/>
                </a:solidFill>
              </a:rPr>
              <a:t>火灾、</a:t>
            </a:r>
            <a:r>
              <a:rPr lang="zh-CN" altLang="zh-CN" sz="2000" dirty="0">
                <a:solidFill>
                  <a:srgbClr val="0070C0"/>
                </a:solidFill>
              </a:rPr>
              <a:t>爆炸危险性</a:t>
            </a:r>
            <a:r>
              <a:rPr lang="zh-CN" altLang="zh-CN" sz="2000" dirty="0" smtClean="0">
                <a:solidFill>
                  <a:srgbClr val="0070C0"/>
                </a:solidFill>
              </a:rPr>
              <a:t>大小</a:t>
            </a:r>
            <a:r>
              <a:rPr lang="en-US" altLang="zh-CN" sz="2000" dirty="0" smtClean="0">
                <a:solidFill>
                  <a:srgbClr val="0070C0"/>
                </a:solidFill>
              </a:rPr>
              <a:t>, </a:t>
            </a:r>
            <a:r>
              <a:rPr lang="zh-CN" altLang="zh-CN" sz="2000" dirty="0">
                <a:solidFill>
                  <a:srgbClr val="0070C0"/>
                </a:solidFill>
              </a:rPr>
              <a:t>经所在单位安全管理部门</a:t>
            </a:r>
            <a:r>
              <a:rPr lang="zh-CN" altLang="zh-CN" sz="2000" dirty="0" smtClean="0">
                <a:solidFill>
                  <a:srgbClr val="0070C0"/>
                </a:solidFill>
              </a:rPr>
              <a:t>批准</a:t>
            </a:r>
            <a:r>
              <a:rPr lang="en-US" altLang="zh-CN" sz="2000" dirty="0" smtClean="0">
                <a:solidFill>
                  <a:srgbClr val="0070C0"/>
                </a:solidFill>
              </a:rPr>
              <a:t>, </a:t>
            </a:r>
            <a:r>
              <a:rPr lang="zh-CN" altLang="zh-CN" sz="2000" dirty="0">
                <a:solidFill>
                  <a:srgbClr val="0070C0"/>
                </a:solidFill>
              </a:rPr>
              <a:t>动火作业可按二级动火</a:t>
            </a:r>
            <a:r>
              <a:rPr lang="zh-CN" altLang="zh-CN" sz="2000" dirty="0" smtClean="0">
                <a:solidFill>
                  <a:srgbClr val="0070C0"/>
                </a:solidFill>
              </a:rPr>
              <a:t>作业管理。</a:t>
            </a:r>
            <a:endParaRPr lang="zh-CN" altLang="zh-CN" sz="2000" dirty="0">
              <a:solidFill>
                <a:srgbClr val="0070C0"/>
              </a:solidFill>
            </a:endParaRPr>
          </a:p>
          <a:p>
            <a:r>
              <a:rPr lang="en-US" altLang="zh-CN" sz="2000" dirty="0">
                <a:solidFill>
                  <a:srgbClr val="0070C0"/>
                </a:solidFill>
              </a:rPr>
              <a:t>3) </a:t>
            </a:r>
            <a:r>
              <a:rPr lang="en-US" altLang="zh-CN" sz="2000" dirty="0" smtClean="0">
                <a:solidFill>
                  <a:srgbClr val="0070C0"/>
                </a:solidFill>
              </a:rPr>
              <a:t>  </a:t>
            </a:r>
            <a:r>
              <a:rPr lang="zh-CN" altLang="zh-CN" sz="2000" dirty="0" smtClean="0">
                <a:solidFill>
                  <a:srgbClr val="0070C0"/>
                </a:solidFill>
              </a:rPr>
              <a:t>特殊</a:t>
            </a:r>
            <a:r>
              <a:rPr lang="zh-CN" altLang="zh-CN" sz="2000" dirty="0">
                <a:solidFill>
                  <a:srgbClr val="0070C0"/>
                </a:solidFill>
              </a:rPr>
              <a:t>动火作业：在生产运行状态下的易燃易爆生产装置、 输送</a:t>
            </a:r>
            <a:r>
              <a:rPr lang="zh-CN" altLang="zh-CN" sz="2000" dirty="0" smtClean="0">
                <a:solidFill>
                  <a:srgbClr val="0070C0"/>
                </a:solidFill>
              </a:rPr>
              <a:t>管道、</a:t>
            </a:r>
            <a:r>
              <a:rPr lang="zh-CN" altLang="zh-CN" sz="2000" dirty="0">
                <a:solidFill>
                  <a:srgbClr val="0070C0"/>
                </a:solidFill>
              </a:rPr>
              <a:t>储</a:t>
            </a:r>
            <a:r>
              <a:rPr lang="zh-CN" altLang="zh-CN" sz="2000" dirty="0" smtClean="0">
                <a:solidFill>
                  <a:srgbClr val="0070C0"/>
                </a:solidFill>
              </a:rPr>
              <a:t>罐、</a:t>
            </a:r>
            <a:r>
              <a:rPr lang="zh-CN" altLang="zh-CN" sz="2000" dirty="0">
                <a:solidFill>
                  <a:srgbClr val="0070C0"/>
                </a:solidFill>
              </a:rPr>
              <a:t>容器等部位上及其他特殊危险场所进行的</a:t>
            </a:r>
            <a:r>
              <a:rPr lang="zh-CN" altLang="zh-CN" sz="2000" dirty="0" smtClean="0">
                <a:solidFill>
                  <a:srgbClr val="0070C0"/>
                </a:solidFill>
              </a:rPr>
              <a:t>动火作业</a:t>
            </a:r>
            <a:r>
              <a:rPr lang="en-US" altLang="zh-CN" sz="2000" dirty="0" smtClean="0">
                <a:solidFill>
                  <a:srgbClr val="0070C0"/>
                </a:solidFill>
              </a:rPr>
              <a:t>, </a:t>
            </a:r>
            <a:r>
              <a:rPr lang="zh-CN" altLang="zh-CN" sz="2000" dirty="0">
                <a:solidFill>
                  <a:srgbClr val="0070C0"/>
                </a:solidFill>
              </a:rPr>
              <a:t>带压不置换动火作业按特殊动火</a:t>
            </a:r>
            <a:r>
              <a:rPr lang="zh-CN" altLang="zh-CN" sz="2000" dirty="0" smtClean="0">
                <a:solidFill>
                  <a:srgbClr val="0070C0"/>
                </a:solidFill>
              </a:rPr>
              <a:t>作业管理。</a:t>
            </a:r>
            <a:endParaRPr lang="en-US" altLang="zh-CN" sz="2000" dirty="0" smtClean="0">
              <a:solidFill>
                <a:srgbClr val="0070C0"/>
              </a:solidFill>
            </a:endParaRPr>
          </a:p>
          <a:p>
            <a:r>
              <a:rPr lang="en-US" altLang="zh-CN" sz="2000" b="1" dirty="0"/>
              <a:t>6. 3    </a:t>
            </a:r>
            <a:r>
              <a:rPr lang="zh-CN" altLang="zh-CN" sz="2000" b="1" dirty="0"/>
              <a:t>隔离与保护</a:t>
            </a:r>
          </a:p>
          <a:p>
            <a:r>
              <a:rPr lang="en-US" altLang="zh-CN" sz="2000" dirty="0"/>
              <a:t>6. 3. 1    </a:t>
            </a:r>
            <a:r>
              <a:rPr lang="zh-CN" altLang="zh-CN" sz="2000" dirty="0"/>
              <a:t>有限空间作业单位在实施有限空间作业</a:t>
            </a:r>
            <a:r>
              <a:rPr lang="zh-CN" altLang="zh-CN" sz="2000" dirty="0" smtClean="0"/>
              <a:t>前</a:t>
            </a:r>
            <a:r>
              <a:rPr lang="en-US" altLang="zh-CN" sz="2000" dirty="0" smtClean="0"/>
              <a:t>, </a:t>
            </a:r>
            <a:r>
              <a:rPr lang="zh-CN" altLang="zh-CN" sz="2000" dirty="0"/>
              <a:t>应当采取</a:t>
            </a:r>
            <a:r>
              <a:rPr lang="zh-CN" altLang="zh-CN" sz="2000" dirty="0" smtClean="0"/>
              <a:t>有效措施</a:t>
            </a:r>
            <a:r>
              <a:rPr lang="en-US" altLang="zh-CN" sz="2000" dirty="0" smtClean="0"/>
              <a:t>, </a:t>
            </a:r>
            <a:r>
              <a:rPr lang="zh-CN" altLang="zh-CN" sz="2000" dirty="0"/>
              <a:t>将存在有毒有害物质的空间与作业空间隔离 。</a:t>
            </a:r>
          </a:p>
          <a:p>
            <a:r>
              <a:rPr lang="en-US" altLang="zh-CN" sz="2000" dirty="0"/>
              <a:t>6. 3. 2    </a:t>
            </a:r>
            <a:r>
              <a:rPr lang="zh-CN" altLang="zh-CN" sz="2000" dirty="0"/>
              <a:t>作业空间与其他系统连通</a:t>
            </a:r>
            <a:r>
              <a:rPr lang="zh-CN" altLang="zh-CN" sz="2000" dirty="0" smtClean="0"/>
              <a:t>时</a:t>
            </a:r>
            <a:r>
              <a:rPr lang="en-US" altLang="zh-CN" sz="2000" dirty="0" smtClean="0"/>
              <a:t>, </a:t>
            </a:r>
            <a:r>
              <a:rPr lang="zh-CN" altLang="zh-CN" sz="2000" dirty="0"/>
              <a:t>对可能危及作业安全的</a:t>
            </a:r>
            <a:r>
              <a:rPr lang="zh-CN" altLang="zh-CN" sz="2000" dirty="0" smtClean="0"/>
              <a:t>其他</a:t>
            </a:r>
            <a:r>
              <a:rPr lang="zh-CN" altLang="zh-CN" sz="2000" dirty="0"/>
              <a:t>系统应采取有效隔离</a:t>
            </a:r>
            <a:r>
              <a:rPr lang="zh-CN" altLang="zh-CN" sz="2000" dirty="0" smtClean="0"/>
              <a:t>措施</a:t>
            </a:r>
            <a:r>
              <a:rPr lang="en-US" altLang="zh-CN" sz="2000" dirty="0" smtClean="0"/>
              <a:t>, </a:t>
            </a:r>
            <a:r>
              <a:rPr lang="zh-CN" altLang="zh-CN" sz="2000" dirty="0"/>
              <a:t>存在可能危及作业安全的</a:t>
            </a:r>
            <a:r>
              <a:rPr lang="zh-CN" altLang="zh-CN" sz="2000" dirty="0" smtClean="0"/>
              <a:t>孔、</a:t>
            </a:r>
            <a:r>
              <a:rPr lang="zh-CN" altLang="zh-CN" sz="2000" dirty="0"/>
              <a:t>洞</a:t>
            </a:r>
            <a:r>
              <a:rPr lang="zh-CN" altLang="zh-CN" sz="2000" dirty="0" smtClean="0"/>
              <a:t>等时</a:t>
            </a:r>
            <a:r>
              <a:rPr lang="zh-CN" altLang="zh-CN" sz="2000" dirty="0"/>
              <a:t>应严密封堵。</a:t>
            </a:r>
          </a:p>
          <a:p>
            <a:r>
              <a:rPr lang="en-US" altLang="zh-CN" sz="2000" dirty="0"/>
              <a:t>6. 3. 3    </a:t>
            </a:r>
            <a:r>
              <a:rPr lang="zh-CN" altLang="zh-CN" sz="2000" dirty="0"/>
              <a:t>有限空间内盛装或残留的物料对作业存在危害时应在</a:t>
            </a:r>
            <a:r>
              <a:rPr lang="zh-CN" altLang="zh-CN" sz="2000" dirty="0" smtClean="0"/>
              <a:t>作业</a:t>
            </a:r>
            <a:r>
              <a:rPr lang="zh-CN" altLang="zh-CN" sz="2000" dirty="0"/>
              <a:t>前对物料进行</a:t>
            </a:r>
            <a:r>
              <a:rPr lang="zh-CN" altLang="zh-CN" sz="2000" dirty="0" smtClean="0"/>
              <a:t>清洗、</a:t>
            </a:r>
            <a:r>
              <a:rPr lang="zh-CN" altLang="zh-CN" sz="2000" dirty="0"/>
              <a:t>清空或</a:t>
            </a:r>
            <a:r>
              <a:rPr lang="zh-CN" altLang="zh-CN" sz="2000" dirty="0" smtClean="0"/>
              <a:t>置换。</a:t>
            </a:r>
            <a:r>
              <a:rPr lang="zh-CN" altLang="zh-CN" sz="2000" dirty="0"/>
              <a:t>无法进行</a:t>
            </a:r>
            <a:r>
              <a:rPr lang="zh-CN" altLang="zh-CN" sz="2000" dirty="0" smtClean="0"/>
              <a:t>清洗、</a:t>
            </a:r>
            <a:r>
              <a:rPr lang="zh-CN" altLang="zh-CN" sz="2000" dirty="0"/>
              <a:t>清空或</a:t>
            </a:r>
            <a:r>
              <a:rPr lang="zh-CN" altLang="zh-CN" sz="2000" dirty="0" smtClean="0"/>
              <a:t>置换时</a:t>
            </a:r>
            <a:r>
              <a:rPr lang="en-US" altLang="zh-CN" sz="2000" dirty="0" smtClean="0"/>
              <a:t>, </a:t>
            </a:r>
            <a:r>
              <a:rPr lang="zh-CN" altLang="zh-CN" sz="2000" dirty="0"/>
              <a:t>进入有限空间作业的人员应当采取可靠的个体防护措施。</a:t>
            </a:r>
          </a:p>
          <a:p>
            <a:r>
              <a:rPr lang="en-US" altLang="zh-CN" sz="2000" dirty="0"/>
              <a:t>6. 3. 4    </a:t>
            </a:r>
            <a:r>
              <a:rPr lang="zh-CN" altLang="zh-CN" sz="2000" dirty="0"/>
              <a:t>临近有限空间作业空间的非连通空间和</a:t>
            </a:r>
            <a:r>
              <a:rPr lang="zh-CN" altLang="zh-CN" sz="2000" dirty="0" smtClean="0"/>
              <a:t>设施</a:t>
            </a:r>
            <a:r>
              <a:rPr lang="en-US" altLang="zh-CN" sz="2000" dirty="0" smtClean="0"/>
              <a:t>,  </a:t>
            </a:r>
            <a:r>
              <a:rPr lang="zh-CN" altLang="zh-CN" sz="2000" dirty="0"/>
              <a:t>对</a:t>
            </a:r>
            <a:r>
              <a:rPr lang="zh-CN" altLang="zh-CN" sz="2000" dirty="0" smtClean="0"/>
              <a:t>作业空间</a:t>
            </a:r>
            <a:r>
              <a:rPr lang="zh-CN" altLang="zh-CN" sz="2000" dirty="0"/>
              <a:t>作业构成安全风险</a:t>
            </a:r>
            <a:r>
              <a:rPr lang="zh-CN" altLang="zh-CN" sz="2000" dirty="0" smtClean="0"/>
              <a:t>时</a:t>
            </a:r>
            <a:r>
              <a:rPr lang="en-US" altLang="zh-CN" sz="2000" dirty="0" smtClean="0"/>
              <a:t>, </a:t>
            </a:r>
            <a:r>
              <a:rPr lang="zh-CN" altLang="zh-CN" sz="2000" dirty="0"/>
              <a:t>应采取可靠保护措施</a:t>
            </a:r>
            <a:r>
              <a:rPr lang="zh-CN" altLang="zh-CN" sz="2000" dirty="0" smtClean="0"/>
              <a:t>。</a:t>
            </a:r>
            <a:endParaRPr lang="en-US" altLang="zh-CN" sz="2000" dirty="0"/>
          </a:p>
        </p:txBody>
      </p:sp>
    </p:spTree>
    <p:extLst>
      <p:ext uri="{BB962C8B-B14F-4D97-AF65-F5344CB8AC3E}">
        <p14:creationId xmlns:p14="http://schemas.microsoft.com/office/powerpoint/2010/main" val="11047535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623392" y="404665"/>
            <a:ext cx="2448272" cy="576063"/>
          </a:xfrm>
        </p:spPr>
        <p:txBody>
          <a:bodyPr vert="horz" wrap="square" lIns="91440" tIns="45720" rIns="91440" bIns="45720" numCol="1" anchor="ctr" anchorCtr="0" compatLnSpc="1">
            <a:no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smtClean="0">
                <a:ln>
                  <a:noFill/>
                </a:ln>
                <a:solidFill>
                  <a:srgbClr val="0086C7"/>
                </a:solidFill>
                <a:effectLst/>
                <a:uLnTx/>
                <a:uFillTx/>
                <a:latin typeface="微软雅黑" panose="020B0503020204020204" pitchFamily="34" charset="-122"/>
                <a:ea typeface="微软雅黑" panose="020B0503020204020204" pitchFamily="34" charset="-122"/>
                <a:cs typeface="+mn-cs"/>
              </a:rPr>
              <a:t>作业前准备</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39</a:t>
            </a:fld>
            <a:endParaRPr lang="en-US" altLang="zh-CN" sz="1400" dirty="0">
              <a:latin typeface="Arial Black" panose="020B0A04020102020204" pitchFamily="34" charset="0"/>
            </a:endParaRPr>
          </a:p>
        </p:txBody>
      </p:sp>
      <p:sp>
        <p:nvSpPr>
          <p:cNvPr id="7" name="文本框 2"/>
          <p:cNvSpPr txBox="1"/>
          <p:nvPr/>
        </p:nvSpPr>
        <p:spPr>
          <a:xfrm>
            <a:off x="841002" y="997560"/>
            <a:ext cx="10727606" cy="5632311"/>
          </a:xfrm>
          <a:prstGeom prst="rect">
            <a:avLst/>
          </a:prstGeom>
          <a:noFill/>
        </p:spPr>
        <p:txBody>
          <a:bodyPr wrap="square" rtlCol="0">
            <a:spAutoFit/>
          </a:bodyPr>
          <a:lstStyle/>
          <a:p>
            <a:r>
              <a:rPr lang="en-US" altLang="zh-CN" sz="2000" b="1" dirty="0" smtClean="0"/>
              <a:t>6</a:t>
            </a:r>
            <a:r>
              <a:rPr lang="en-US" altLang="zh-CN" sz="2000" b="1" dirty="0"/>
              <a:t>. 4    </a:t>
            </a:r>
            <a:r>
              <a:rPr lang="zh-CN" altLang="zh-CN" sz="2000" b="1" dirty="0"/>
              <a:t>通风换气</a:t>
            </a:r>
          </a:p>
          <a:p>
            <a:r>
              <a:rPr lang="en-US" altLang="zh-CN" sz="2000" dirty="0"/>
              <a:t>6. 4. 1    </a:t>
            </a:r>
            <a:r>
              <a:rPr lang="zh-CN" altLang="zh-CN" sz="2000" dirty="0"/>
              <a:t>有限空间作业前应采取自然或强制通风</a:t>
            </a:r>
            <a:r>
              <a:rPr lang="zh-CN" altLang="zh-CN" sz="2000" dirty="0" smtClean="0"/>
              <a:t>措施。</a:t>
            </a:r>
            <a:r>
              <a:rPr lang="zh-CN" altLang="zh-CN" sz="2000" dirty="0"/>
              <a:t>通风</a:t>
            </a:r>
            <a:r>
              <a:rPr lang="zh-CN" altLang="zh-CN" sz="2000" dirty="0" smtClean="0"/>
              <a:t>时间不</a:t>
            </a:r>
            <a:r>
              <a:rPr lang="zh-CN" altLang="zh-CN" sz="2000" dirty="0"/>
              <a:t>少于</a:t>
            </a:r>
            <a:r>
              <a:rPr lang="en-US" altLang="zh-CN" sz="2000" dirty="0" smtClean="0"/>
              <a:t>30min, </a:t>
            </a:r>
            <a:r>
              <a:rPr lang="zh-CN" altLang="zh-CN" sz="2000" dirty="0"/>
              <a:t>有毒有害气体浓度应</a:t>
            </a:r>
            <a:r>
              <a:rPr lang="zh-CN" altLang="zh-CN" sz="2000" dirty="0" smtClean="0"/>
              <a:t>低于《 </a:t>
            </a:r>
            <a:r>
              <a:rPr lang="zh-CN" altLang="zh-CN" sz="2000" dirty="0"/>
              <a:t>工作场所有害因素职 业接触</a:t>
            </a:r>
            <a:r>
              <a:rPr lang="zh-CN" altLang="zh-CN" sz="2000" dirty="0" smtClean="0"/>
              <a:t>限值第</a:t>
            </a:r>
            <a:r>
              <a:rPr lang="en-US" altLang="zh-CN" sz="2000" dirty="0" smtClean="0"/>
              <a:t>1</a:t>
            </a:r>
            <a:r>
              <a:rPr lang="zh-CN" altLang="zh-CN" sz="2000" dirty="0" smtClean="0"/>
              <a:t>部分</a:t>
            </a:r>
            <a:r>
              <a:rPr lang="zh-CN" altLang="zh-CN" sz="2000" dirty="0"/>
              <a:t>：化学有害因素</a:t>
            </a:r>
            <a:r>
              <a:rPr lang="zh-CN" altLang="zh-CN" sz="2000" dirty="0" smtClean="0"/>
              <a:t>》</a:t>
            </a:r>
            <a:r>
              <a:rPr lang="en-US" altLang="zh-CN" sz="2000" dirty="0" smtClean="0"/>
              <a:t>GBZ2</a:t>
            </a:r>
            <a:r>
              <a:rPr lang="en-US" altLang="zh-CN" sz="2000" dirty="0"/>
              <a:t>. </a:t>
            </a:r>
            <a:r>
              <a:rPr lang="en-US" altLang="zh-CN" sz="2000" dirty="0" smtClean="0"/>
              <a:t>1</a:t>
            </a:r>
            <a:r>
              <a:rPr lang="zh-CN" altLang="zh-CN" sz="2000" dirty="0" smtClean="0"/>
              <a:t>规定。</a:t>
            </a:r>
            <a:r>
              <a:rPr lang="zh-CN" altLang="zh-CN" sz="2000" dirty="0"/>
              <a:t>设施内</a:t>
            </a:r>
            <a:r>
              <a:rPr lang="zh-CN" altLang="zh-CN" sz="2000" dirty="0" smtClean="0"/>
              <a:t>有积水时</a:t>
            </a:r>
            <a:r>
              <a:rPr lang="en-US" altLang="zh-CN" sz="2000" dirty="0" smtClean="0"/>
              <a:t>, </a:t>
            </a:r>
            <a:r>
              <a:rPr lang="zh-CN" altLang="zh-CN" sz="2000" dirty="0"/>
              <a:t>应采用相应工具搅动</a:t>
            </a:r>
            <a:r>
              <a:rPr lang="zh-CN" altLang="zh-CN" sz="2000" dirty="0" smtClean="0"/>
              <a:t>泥水</a:t>
            </a:r>
            <a:r>
              <a:rPr lang="en-US" altLang="zh-CN" sz="2000" dirty="0" smtClean="0"/>
              <a:t>, </a:t>
            </a:r>
            <a:r>
              <a:rPr lang="zh-CN" altLang="zh-CN" sz="2000" dirty="0"/>
              <a:t>使气体充分释放。</a:t>
            </a:r>
          </a:p>
          <a:p>
            <a:r>
              <a:rPr lang="en-US" altLang="zh-CN" sz="2000" dirty="0"/>
              <a:t>6. 4. 2    </a:t>
            </a:r>
            <a:r>
              <a:rPr lang="zh-CN" altLang="zh-CN" sz="2000" dirty="0"/>
              <a:t>作业人员应站在有限空间外上风侧开启</a:t>
            </a:r>
            <a:r>
              <a:rPr lang="zh-CN" altLang="zh-CN" sz="2000" dirty="0" smtClean="0"/>
              <a:t>出入口</a:t>
            </a:r>
            <a:r>
              <a:rPr lang="en-US" altLang="zh-CN" sz="2000" dirty="0" smtClean="0"/>
              <a:t>, </a:t>
            </a:r>
            <a:r>
              <a:rPr lang="zh-CN" altLang="zh-CN" sz="2000" dirty="0"/>
              <a:t>进行</a:t>
            </a:r>
            <a:r>
              <a:rPr lang="zh-CN" altLang="zh-CN" sz="2000" dirty="0" smtClean="0"/>
              <a:t>自然通风。</a:t>
            </a:r>
            <a:r>
              <a:rPr lang="zh-CN" altLang="zh-CN" sz="2000" dirty="0"/>
              <a:t>若受出入口周边区域</a:t>
            </a:r>
            <a:r>
              <a:rPr lang="zh-CN" altLang="zh-CN" sz="2000" dirty="0" smtClean="0"/>
              <a:t>限制</a:t>
            </a:r>
            <a:r>
              <a:rPr lang="en-US" altLang="zh-CN" sz="2000" dirty="0" smtClean="0"/>
              <a:t>, </a:t>
            </a:r>
            <a:r>
              <a:rPr lang="zh-CN" altLang="zh-CN" sz="2000" dirty="0"/>
              <a:t>开启时可能受到内部涌出</a:t>
            </a:r>
            <a:r>
              <a:rPr lang="zh-CN" altLang="zh-CN" sz="2000" dirty="0" smtClean="0"/>
              <a:t>气流</a:t>
            </a:r>
            <a:r>
              <a:rPr lang="zh-CN" altLang="zh-CN" sz="2000" dirty="0"/>
              <a:t>冲击</a:t>
            </a:r>
            <a:r>
              <a:rPr lang="zh-CN" altLang="zh-CN" sz="2000" dirty="0" smtClean="0"/>
              <a:t>时</a:t>
            </a:r>
            <a:r>
              <a:rPr lang="en-US" altLang="zh-CN" sz="2000" dirty="0" smtClean="0"/>
              <a:t>, </a:t>
            </a:r>
            <a:r>
              <a:rPr lang="zh-CN" altLang="zh-CN" sz="2000" dirty="0"/>
              <a:t>人员应当佩戴相应的呼吸防护用品。</a:t>
            </a:r>
          </a:p>
          <a:p>
            <a:r>
              <a:rPr lang="en-US" altLang="zh-CN" sz="2000" dirty="0"/>
              <a:t>6. 4. 3    </a:t>
            </a:r>
            <a:r>
              <a:rPr lang="zh-CN" altLang="zh-CN" sz="2000" dirty="0"/>
              <a:t>自然通风</a:t>
            </a:r>
            <a:r>
              <a:rPr lang="zh-CN" altLang="zh-CN" sz="2000" dirty="0" smtClean="0"/>
              <a:t>后</a:t>
            </a:r>
            <a:r>
              <a:rPr lang="en-US" altLang="zh-CN" sz="2000" dirty="0" smtClean="0"/>
              <a:t>,  </a:t>
            </a:r>
            <a:r>
              <a:rPr lang="zh-CN" altLang="zh-CN" sz="2000" dirty="0"/>
              <a:t>经检测有限空间内气体浓度不合格</a:t>
            </a:r>
            <a:r>
              <a:rPr lang="zh-CN" altLang="zh-CN" sz="2000" dirty="0" smtClean="0"/>
              <a:t>的</a:t>
            </a:r>
            <a:r>
              <a:rPr lang="en-US" altLang="zh-CN" sz="2000" dirty="0" smtClean="0"/>
              <a:t>,  </a:t>
            </a:r>
            <a:r>
              <a:rPr lang="zh-CN" altLang="zh-CN" sz="2000" dirty="0" smtClean="0"/>
              <a:t>必须</a:t>
            </a:r>
            <a:r>
              <a:rPr lang="zh-CN" altLang="zh-CN" sz="2000" dirty="0"/>
              <a:t>对有限空间进行强制</a:t>
            </a:r>
            <a:r>
              <a:rPr lang="zh-CN" altLang="zh-CN" sz="2000" dirty="0" smtClean="0"/>
              <a:t>通风</a:t>
            </a:r>
            <a:r>
              <a:rPr lang="en-US" altLang="zh-CN" sz="2000" dirty="0" smtClean="0"/>
              <a:t>, </a:t>
            </a:r>
            <a:r>
              <a:rPr lang="zh-CN" altLang="zh-CN" sz="2000" dirty="0"/>
              <a:t>严禁使用纯氧进行通风</a:t>
            </a:r>
            <a:r>
              <a:rPr lang="zh-CN" altLang="zh-CN" sz="2000" dirty="0" smtClean="0"/>
              <a:t>。</a:t>
            </a:r>
            <a:endParaRPr lang="en-US" altLang="zh-CN" sz="2000" dirty="0" smtClean="0"/>
          </a:p>
          <a:p>
            <a:r>
              <a:rPr lang="en-US" altLang="zh-CN" sz="2000" dirty="0"/>
              <a:t>6. 4. 4    </a:t>
            </a:r>
            <a:r>
              <a:rPr lang="zh-CN" altLang="zh-CN" sz="2000" dirty="0"/>
              <a:t>作业环境存在爆炸危险</a:t>
            </a:r>
            <a:r>
              <a:rPr lang="zh-CN" altLang="zh-CN" sz="2000" dirty="0" smtClean="0"/>
              <a:t>的</a:t>
            </a:r>
            <a:r>
              <a:rPr lang="en-US" altLang="zh-CN" sz="2000" dirty="0" smtClean="0"/>
              <a:t>, </a:t>
            </a:r>
            <a:r>
              <a:rPr lang="zh-CN" altLang="zh-CN" sz="2000" dirty="0"/>
              <a:t>应使用防爆型通风</a:t>
            </a:r>
            <a:r>
              <a:rPr lang="zh-CN" altLang="zh-CN" sz="2000" dirty="0" smtClean="0"/>
              <a:t>设备</a:t>
            </a:r>
            <a:r>
              <a:rPr lang="en-US" altLang="zh-CN" sz="2000" dirty="0" smtClean="0"/>
              <a:t>,  </a:t>
            </a:r>
            <a:r>
              <a:rPr lang="zh-CN" altLang="zh-CN" sz="2000" dirty="0" smtClean="0"/>
              <a:t>开启</a:t>
            </a:r>
            <a:r>
              <a:rPr lang="zh-CN" altLang="zh-CN" sz="2000" dirty="0"/>
              <a:t>出入口时应采取防爆</a:t>
            </a:r>
            <a:r>
              <a:rPr lang="zh-CN" altLang="zh-CN" sz="2000" dirty="0" smtClean="0"/>
              <a:t>措施</a:t>
            </a:r>
            <a:r>
              <a:rPr lang="en-US" altLang="zh-CN" sz="2000" dirty="0" smtClean="0"/>
              <a:t>, </a:t>
            </a:r>
            <a:r>
              <a:rPr lang="zh-CN" altLang="zh-CN" sz="2000" dirty="0"/>
              <a:t>应向有限空间输送清洁</a:t>
            </a:r>
            <a:r>
              <a:rPr lang="zh-CN" altLang="zh-CN" sz="2000" dirty="0" smtClean="0"/>
              <a:t>空气</a:t>
            </a:r>
            <a:r>
              <a:rPr lang="en-US" altLang="zh-CN" sz="2000" dirty="0" smtClean="0"/>
              <a:t>, </a:t>
            </a:r>
            <a:r>
              <a:rPr lang="zh-CN" altLang="zh-CN" sz="2000" dirty="0" smtClean="0"/>
              <a:t>严禁使用</a:t>
            </a:r>
            <a:r>
              <a:rPr lang="zh-CN" altLang="zh-CN" sz="2000" dirty="0"/>
              <a:t>纯氧进行通风。</a:t>
            </a:r>
          </a:p>
          <a:p>
            <a:r>
              <a:rPr lang="en-US" altLang="zh-CN" sz="2000" dirty="0"/>
              <a:t>6. 4. 5    </a:t>
            </a:r>
            <a:r>
              <a:rPr lang="zh-CN" altLang="zh-CN" sz="2000" dirty="0"/>
              <a:t>采用移动机械通风设备</a:t>
            </a:r>
            <a:r>
              <a:rPr lang="zh-CN" altLang="zh-CN" sz="2000" dirty="0" smtClean="0"/>
              <a:t>时</a:t>
            </a:r>
            <a:r>
              <a:rPr lang="en-US" altLang="zh-CN" sz="2000" dirty="0" smtClean="0"/>
              <a:t>,  </a:t>
            </a:r>
            <a:r>
              <a:rPr lang="zh-CN" altLang="zh-CN" sz="2000" dirty="0"/>
              <a:t>应满足下列要求：</a:t>
            </a:r>
          </a:p>
          <a:p>
            <a:r>
              <a:rPr lang="en-US" altLang="zh-CN" sz="2000" dirty="0"/>
              <a:t>1    </a:t>
            </a:r>
            <a:r>
              <a:rPr lang="zh-CN" altLang="zh-CN" sz="2000" dirty="0"/>
              <a:t>有限空间仅</a:t>
            </a:r>
            <a:r>
              <a:rPr lang="zh-CN" altLang="zh-CN" sz="2000" dirty="0" smtClean="0"/>
              <a:t>有</a:t>
            </a:r>
            <a:r>
              <a:rPr lang="en-US" altLang="zh-CN" sz="2000" dirty="0" smtClean="0"/>
              <a:t>1</a:t>
            </a:r>
            <a:r>
              <a:rPr lang="zh-CN" altLang="zh-CN" sz="2000" dirty="0" smtClean="0"/>
              <a:t>个</a:t>
            </a:r>
            <a:r>
              <a:rPr lang="zh-CN" altLang="zh-CN" sz="2000" dirty="0"/>
              <a:t>出入口</a:t>
            </a:r>
            <a:r>
              <a:rPr lang="zh-CN" altLang="zh-CN" sz="2000" dirty="0" smtClean="0"/>
              <a:t>时</a:t>
            </a:r>
            <a:r>
              <a:rPr lang="en-US" altLang="zh-CN" sz="2000" dirty="0" smtClean="0"/>
              <a:t>,  </a:t>
            </a:r>
            <a:r>
              <a:rPr lang="zh-CN" altLang="zh-CN" sz="2000" dirty="0"/>
              <a:t>应将通风设备出风口</a:t>
            </a:r>
            <a:r>
              <a:rPr lang="zh-CN" altLang="zh-CN" sz="2000" dirty="0" smtClean="0"/>
              <a:t>置于作业</a:t>
            </a:r>
            <a:r>
              <a:rPr lang="zh-CN" altLang="zh-CN" sz="2000" dirty="0"/>
              <a:t>区底部进行送</a:t>
            </a:r>
            <a:r>
              <a:rPr lang="zh-CN" altLang="zh-CN" sz="2000" dirty="0" smtClean="0"/>
              <a:t>风</a:t>
            </a:r>
            <a:r>
              <a:rPr lang="en-US" altLang="zh-CN" sz="2000" dirty="0" smtClean="0"/>
              <a:t>, </a:t>
            </a:r>
            <a:r>
              <a:rPr lang="zh-CN" altLang="zh-CN" sz="2000" dirty="0"/>
              <a:t>且不应触及有限空间底部；</a:t>
            </a:r>
          </a:p>
          <a:p>
            <a:r>
              <a:rPr lang="en-US" altLang="zh-CN" sz="2000" dirty="0"/>
              <a:t>2    </a:t>
            </a:r>
            <a:r>
              <a:rPr lang="zh-CN" altLang="zh-CN" sz="2000" dirty="0"/>
              <a:t>有限空间</a:t>
            </a:r>
            <a:r>
              <a:rPr lang="zh-CN" altLang="zh-CN" sz="2000" dirty="0" smtClean="0"/>
              <a:t>有</a:t>
            </a:r>
            <a:r>
              <a:rPr lang="en-US" altLang="zh-CN" sz="2000" dirty="0" smtClean="0"/>
              <a:t>2</a:t>
            </a:r>
            <a:r>
              <a:rPr lang="zh-CN" altLang="zh-CN" sz="2000" dirty="0" smtClean="0"/>
              <a:t>个或</a:t>
            </a:r>
            <a:r>
              <a:rPr lang="en-US" altLang="zh-CN" sz="2000" dirty="0" smtClean="0"/>
              <a:t>2</a:t>
            </a:r>
            <a:r>
              <a:rPr lang="zh-CN" altLang="zh-CN" sz="2000" dirty="0" smtClean="0"/>
              <a:t>个</a:t>
            </a:r>
            <a:r>
              <a:rPr lang="zh-CN" altLang="zh-CN" sz="2000" dirty="0"/>
              <a:t>以上出入口通风口</a:t>
            </a:r>
            <a:r>
              <a:rPr lang="zh-CN" altLang="zh-CN" sz="2000" dirty="0" smtClean="0"/>
              <a:t>时，</a:t>
            </a:r>
            <a:r>
              <a:rPr lang="zh-CN" altLang="zh-CN" sz="2000" dirty="0"/>
              <a:t>应在</a:t>
            </a:r>
            <a:r>
              <a:rPr lang="zh-CN" altLang="zh-CN" sz="2000" dirty="0" smtClean="0"/>
              <a:t>临近作业</a:t>
            </a:r>
            <a:r>
              <a:rPr lang="zh-CN" altLang="zh-CN" sz="2000" dirty="0"/>
              <a:t>人员处进行送</a:t>
            </a:r>
            <a:r>
              <a:rPr lang="zh-CN" altLang="zh-CN" sz="2000" dirty="0" smtClean="0"/>
              <a:t>风，</a:t>
            </a:r>
            <a:r>
              <a:rPr lang="zh-CN" altLang="zh-CN" sz="2000" dirty="0"/>
              <a:t>远离作业人员处进行排</a:t>
            </a:r>
            <a:r>
              <a:rPr lang="zh-CN" altLang="zh-CN" sz="2000" dirty="0" smtClean="0"/>
              <a:t>风，</a:t>
            </a:r>
            <a:r>
              <a:rPr lang="zh-CN" altLang="zh-CN" sz="2000" dirty="0"/>
              <a:t>且出风口应</a:t>
            </a:r>
            <a:r>
              <a:rPr lang="zh-CN" altLang="zh-CN" sz="2000" dirty="0" smtClean="0"/>
              <a:t>远离</a:t>
            </a:r>
            <a:r>
              <a:rPr lang="zh-CN" altLang="zh-CN" sz="2000" dirty="0"/>
              <a:t>有限空间</a:t>
            </a:r>
            <a:r>
              <a:rPr lang="zh-CN" altLang="zh-CN" sz="2000" dirty="0" smtClean="0"/>
              <a:t>进出口，防止</a:t>
            </a:r>
            <a:r>
              <a:rPr lang="zh-CN" altLang="zh-CN" sz="2000" dirty="0"/>
              <a:t>有害气体循环进入有限</a:t>
            </a:r>
            <a:r>
              <a:rPr lang="zh-CN" altLang="zh-CN" sz="2000" dirty="0" smtClean="0"/>
              <a:t>空间。</a:t>
            </a:r>
            <a:r>
              <a:rPr lang="zh-CN" altLang="zh-CN" sz="2000" dirty="0"/>
              <a:t>必要时</a:t>
            </a:r>
            <a:r>
              <a:rPr lang="zh-CN" altLang="zh-CN" sz="2000" dirty="0" smtClean="0"/>
              <a:t>，可</a:t>
            </a:r>
            <a:r>
              <a:rPr lang="zh-CN" altLang="zh-CN" sz="2000" dirty="0"/>
              <a:t>设置挡板改变吹风方向以防止出现通风死角。</a:t>
            </a:r>
          </a:p>
          <a:p>
            <a:r>
              <a:rPr lang="en-US" altLang="zh-CN" sz="2000" dirty="0"/>
              <a:t>6. 4. 5    </a:t>
            </a:r>
            <a:r>
              <a:rPr lang="zh-CN" altLang="zh-CN" sz="2000" dirty="0"/>
              <a:t>有限空间设置固定机械通风系统</a:t>
            </a:r>
            <a:r>
              <a:rPr lang="zh-CN" altLang="zh-CN" sz="2000" dirty="0" smtClean="0"/>
              <a:t>的，</a:t>
            </a:r>
            <a:r>
              <a:rPr lang="zh-CN" altLang="zh-CN" sz="2000" dirty="0"/>
              <a:t>应全程运行。</a:t>
            </a:r>
          </a:p>
          <a:p>
            <a:r>
              <a:rPr lang="en-US" altLang="zh-CN" sz="2000" dirty="0"/>
              <a:t>6. 4. 6    </a:t>
            </a:r>
            <a:r>
              <a:rPr lang="zh-CN" altLang="zh-CN" sz="2000" dirty="0"/>
              <a:t>中断作业超过</a:t>
            </a:r>
            <a:r>
              <a:rPr lang="en-US" altLang="zh-CN" sz="2000" dirty="0" smtClean="0"/>
              <a:t>30min</a:t>
            </a:r>
            <a:r>
              <a:rPr lang="zh-CN" altLang="zh-CN" sz="2000" dirty="0" smtClean="0"/>
              <a:t>需</a:t>
            </a:r>
            <a:r>
              <a:rPr lang="zh-CN" altLang="zh-CN" sz="2000" dirty="0"/>
              <a:t>继续作业</a:t>
            </a:r>
            <a:r>
              <a:rPr lang="zh-CN" altLang="zh-CN" sz="2000" dirty="0" smtClean="0"/>
              <a:t>的，</a:t>
            </a:r>
            <a:r>
              <a:rPr lang="zh-CN" altLang="zh-CN" sz="2000" dirty="0"/>
              <a:t>应重新通风并检测</a:t>
            </a:r>
            <a:r>
              <a:rPr lang="zh-CN" altLang="zh-CN" sz="2000" dirty="0" smtClean="0"/>
              <a:t>。</a:t>
            </a:r>
            <a:endParaRPr lang="zh-CN" altLang="zh-CN" sz="2000" dirty="0"/>
          </a:p>
        </p:txBody>
      </p:sp>
    </p:spTree>
    <p:extLst>
      <p:ext uri="{BB962C8B-B14F-4D97-AF65-F5344CB8AC3E}">
        <p14:creationId xmlns:p14="http://schemas.microsoft.com/office/powerpoint/2010/main" val="33690540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p:nvPr/>
        </p:nvGrpSpPr>
        <p:grpSpPr>
          <a:xfrm>
            <a:off x="2280793" y="3290292"/>
            <a:ext cx="1402358" cy="1402358"/>
            <a:chOff x="304800" y="673100"/>
            <a:chExt cx="4000500" cy="4000500"/>
          </a:xfrm>
          <a:effectLst>
            <a:outerShdw blurRad="444500" dist="254000" dir="8100000" algn="tr" rotWithShape="0">
              <a:prstClr val="black">
                <a:alpha val="50000"/>
              </a:prstClr>
            </a:outerShdw>
          </a:effectLst>
        </p:grpSpPr>
        <p:sp>
          <p:nvSpPr>
            <p:cNvPr id="7"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微软雅黑" panose="020B0503020204020204" pitchFamily="34" charset="-122"/>
                <a:cs typeface="+mn-cs"/>
              </a:endParaRPr>
            </a:p>
          </p:txBody>
        </p:sp>
        <p:sp>
          <p:nvSpPr>
            <p:cNvPr id="8" name="椭圆 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微软雅黑" panose="020B0503020204020204" pitchFamily="34" charset="-122"/>
                <a:cs typeface="+mn-cs"/>
              </a:endParaRPr>
            </a:p>
          </p:txBody>
        </p:sp>
      </p:grpSp>
      <p:grpSp>
        <p:nvGrpSpPr>
          <p:cNvPr id="3" name="组合 8"/>
          <p:cNvGrpSpPr/>
          <p:nvPr/>
        </p:nvGrpSpPr>
        <p:grpSpPr>
          <a:xfrm>
            <a:off x="2311400" y="2244527"/>
            <a:ext cx="1402358" cy="1402358"/>
            <a:chOff x="304800" y="673100"/>
            <a:chExt cx="4000500" cy="4000500"/>
          </a:xfrm>
          <a:effectLst>
            <a:outerShdw blurRad="444500" dist="254000" dir="8100000" algn="tr" rotWithShape="0">
              <a:prstClr val="black">
                <a:alpha val="50000"/>
              </a:prstClr>
            </a:outerShdw>
          </a:effectLst>
        </p:grpSpPr>
        <p:sp>
          <p:nvSpPr>
            <p:cNvPr id="10" name="同心圆 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微软雅黑" panose="020B0503020204020204" pitchFamily="34" charset="-122"/>
                <a:cs typeface="+mn-cs"/>
              </a:endParaRPr>
            </a:p>
          </p:txBody>
        </p:sp>
        <p:sp>
          <p:nvSpPr>
            <p:cNvPr id="11" name="椭圆 1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微软雅黑" panose="020B0503020204020204" pitchFamily="34" charset="-122"/>
                <a:cs typeface="+mn-cs"/>
              </a:endParaRPr>
            </a:p>
          </p:txBody>
        </p:sp>
      </p:grpSp>
      <p:sp>
        <p:nvSpPr>
          <p:cNvPr id="10244" name="TextBox 3"/>
          <p:cNvSpPr txBox="1"/>
          <p:nvPr/>
        </p:nvSpPr>
        <p:spPr>
          <a:xfrm>
            <a:off x="2297113" y="3848100"/>
            <a:ext cx="1401762" cy="307340"/>
          </a:xfrm>
          <a:prstGeom prst="rect">
            <a:avLst/>
          </a:prstGeom>
          <a:noFill/>
          <a:ln w="9525">
            <a:noFill/>
          </a:ln>
        </p:spPr>
        <p:txBody>
          <a:bodyPr lIns="0" tIns="0" rIns="0" bIns="0">
            <a:spAutoFit/>
          </a:bodyPr>
          <a:lstStyle/>
          <a:p>
            <a:pPr algn="ctr" defTabSz="913130" eaLnBrk="1" hangingPunct="1"/>
            <a:r>
              <a:rPr lang="zh-CN" altLang="en-US" sz="2000" b="1" dirty="0" smtClean="0">
                <a:solidFill>
                  <a:srgbClr val="0089C6"/>
                </a:solidFill>
                <a:latin typeface="微软雅黑" panose="020B0503020204020204" pitchFamily="34" charset="-122"/>
                <a:ea typeface="微软雅黑" panose="020B0503020204020204" pitchFamily="34" charset="-122"/>
              </a:rPr>
              <a:t>总则</a:t>
            </a:r>
            <a:endParaRPr lang="zh-CN" altLang="en-US" sz="2000" b="1" dirty="0">
              <a:solidFill>
                <a:srgbClr val="0089C6"/>
              </a:solidFill>
              <a:latin typeface="微软雅黑" panose="020B0503020204020204" pitchFamily="34" charset="-122"/>
              <a:ea typeface="微软雅黑" panose="020B0503020204020204" pitchFamily="34" charset="-122"/>
            </a:endParaRPr>
          </a:p>
        </p:txBody>
      </p:sp>
      <p:sp>
        <p:nvSpPr>
          <p:cNvPr id="13" name="KSO_Shape"/>
          <p:cNvSpPr/>
          <p:nvPr/>
        </p:nvSpPr>
        <p:spPr bwMode="auto">
          <a:xfrm>
            <a:off x="2435225" y="2576513"/>
            <a:ext cx="1154113" cy="806450"/>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rgbClr val="0089C6"/>
          </a:solidFill>
          <a:ln>
            <a:noFill/>
          </a:ln>
        </p:spPr>
        <p:txBody>
          <a:bodyPr anchor="ctr">
            <a:scene3d>
              <a:camera prst="orthographicFront"/>
              <a:lightRig rig="threePt" dir="t"/>
            </a:scene3d>
            <a:sp3d>
              <a:contourClr>
                <a:srgbClr val="FFFFFF"/>
              </a:contourClr>
            </a:sp3d>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rgbClr val="0089C6"/>
              </a:solidFill>
              <a:effectLst/>
              <a:uLnTx/>
              <a:uFillTx/>
              <a:latin typeface="Arial" panose="020B0604020202020204"/>
              <a:ea typeface="宋体" panose="02010600030101010101" pitchFamily="2" charset="-122"/>
              <a:cs typeface="+mn-cs"/>
            </a:endParaRPr>
          </a:p>
        </p:txBody>
      </p:sp>
      <p:sp>
        <p:nvSpPr>
          <p:cNvPr id="14" name="TextBox 13"/>
          <p:cNvSpPr txBox="1"/>
          <p:nvPr/>
        </p:nvSpPr>
        <p:spPr>
          <a:xfrm>
            <a:off x="5591398" y="3450666"/>
            <a:ext cx="3027908" cy="166712"/>
          </a:xfrm>
          <a:prstGeom prst="rect">
            <a:avLst/>
          </a:prstGeom>
          <a:noFill/>
        </p:spPr>
        <p:txBody>
          <a:bodyPr wrap="square" lIns="0" tIns="0" rIns="0" bIns="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marR="0" lvl="0" indent="0" algn="just" defTabSz="913765" rtl="0" eaLnBrk="1" fontAlgn="auto" latinLnBrk="0" hangingPunct="1">
              <a:lnSpc>
                <a:spcPts val="1300"/>
              </a:lnSpc>
              <a:spcBef>
                <a:spcPts val="0"/>
              </a:spcBef>
              <a:spcAft>
                <a:spcPts val="0"/>
              </a:spcAft>
              <a:buClrTx/>
              <a:buSzTx/>
              <a:buFontTx/>
              <a:buNone/>
              <a:defRPr/>
            </a:pPr>
            <a:r>
              <a:rPr lang="zh-CN" altLang="en-US" sz="2400" b="1" kern="0" dirty="0" smtClean="0">
                <a:solidFill>
                  <a:srgbClr val="0070C0"/>
                </a:solidFill>
                <a:latin typeface="黑体" panose="02010609060101010101" pitchFamily="49" charset="-122"/>
                <a:ea typeface="黑体" panose="02010609060101010101" pitchFamily="49" charset="-122"/>
                <a:sym typeface="+mn-ea"/>
              </a:rPr>
              <a:t>      </a:t>
            </a:r>
            <a:r>
              <a:rPr lang="zh-CN" altLang="en-US" sz="3200" b="1" kern="0" dirty="0" smtClean="0">
                <a:solidFill>
                  <a:srgbClr val="0070C0"/>
                </a:solidFill>
                <a:latin typeface="黑体" panose="02010609060101010101" pitchFamily="49" charset="-122"/>
                <a:ea typeface="黑体" panose="02010609060101010101" pitchFamily="49" charset="-122"/>
                <a:sym typeface="+mn-ea"/>
              </a:rPr>
              <a:t>总  则</a:t>
            </a:r>
            <a:endParaRPr kumimoji="0" lang="zh-CN" altLang="en-US" sz="3200" b="0" i="0" u="none" strike="noStrike" kern="1200" cap="none" spc="0" normalizeH="0" baseline="0" noProof="0" dirty="0">
              <a:ln>
                <a:noFill/>
              </a:ln>
              <a:solidFill>
                <a:prstClr val="black"/>
              </a:solidFill>
              <a:effectLst/>
              <a:uLnTx/>
              <a:uFillTx/>
            </a:endParaRPr>
          </a:p>
        </p:txBody>
      </p:sp>
      <p:sp>
        <p:nvSpPr>
          <p:cNvPr id="15" name="椭圆 14"/>
          <p:cNvSpPr/>
          <p:nvPr/>
        </p:nvSpPr>
        <p:spPr>
          <a:xfrm>
            <a:off x="5592491" y="3211115"/>
            <a:ext cx="575517" cy="505917"/>
          </a:xfrm>
          <a:prstGeom prst="ellipse">
            <a:avLst/>
          </a:prstGeom>
          <a:solidFill>
            <a:srgbClr val="0089C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a:t>
            </a:r>
            <a:endParaRPr kumimoji="0" lang="zh-CN" altLang="en-US"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 name="标题 4"/>
          <p:cNvSpPr>
            <a:spLocks noGrp="1"/>
          </p:cNvSpPr>
          <p:nvPr>
            <p:ph type="title"/>
          </p:nvPr>
        </p:nvSpPr>
        <p:spPr>
          <a:xfrm>
            <a:off x="551384" y="404664"/>
            <a:ext cx="1224136" cy="576063"/>
          </a:xfrm>
        </p:spPr>
        <p:txBody>
          <a:bodyPr vert="horz" wrap="square" lIns="91440" tIns="45720" rIns="91440" bIns="45720" numCol="1" anchor="ctr" anchorCtr="0" compatLnSpc="1">
            <a:no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smtClean="0">
                <a:ln>
                  <a:noFill/>
                </a:ln>
                <a:solidFill>
                  <a:srgbClr val="0086C7"/>
                </a:solidFill>
                <a:effectLst/>
                <a:uLnTx/>
                <a:uFillTx/>
                <a:latin typeface="微软雅黑" panose="020B0503020204020204" pitchFamily="34" charset="-122"/>
                <a:ea typeface="微软雅黑" panose="020B0503020204020204" pitchFamily="34" charset="-122"/>
                <a:cs typeface="+mn-cs"/>
              </a:rPr>
              <a:t>总则</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cxnSp>
        <p:nvCxnSpPr>
          <p:cNvPr id="30" name="直接连接符 29"/>
          <p:cNvCxnSpPr/>
          <p:nvPr/>
        </p:nvCxnSpPr>
        <p:spPr>
          <a:xfrm>
            <a:off x="5615036" y="3861048"/>
            <a:ext cx="5305500" cy="0"/>
          </a:xfrm>
          <a:prstGeom prst="line">
            <a:avLst/>
          </a:prstGeom>
          <a:ln w="57150">
            <a:solidFill>
              <a:srgbClr val="FC9204"/>
            </a:solidFill>
          </a:ln>
        </p:spPr>
        <p:style>
          <a:lnRef idx="1">
            <a:schemeClr val="accent1"/>
          </a:lnRef>
          <a:fillRef idx="0">
            <a:schemeClr val="accent1"/>
          </a:fillRef>
          <a:effectRef idx="0">
            <a:schemeClr val="accent1"/>
          </a:effectRef>
          <a:fontRef idx="minor">
            <a:schemeClr val="tx1"/>
          </a:fontRef>
        </p:style>
      </p:cxnSp>
      <p:grpSp>
        <p:nvGrpSpPr>
          <p:cNvPr id="16" name="组合 3"/>
          <p:cNvGrpSpPr/>
          <p:nvPr/>
        </p:nvGrpSpPr>
        <p:grpSpPr>
          <a:xfrm>
            <a:off x="1877187" y="528951"/>
            <a:ext cx="807212" cy="293399"/>
            <a:chOff x="465719" y="1295954"/>
            <a:chExt cx="1658494" cy="740511"/>
          </a:xfrm>
        </p:grpSpPr>
        <p:sp>
          <p:nvSpPr>
            <p:cNvPr id="17" name="Freeform 1"/>
            <p:cNvSpPr/>
            <p:nvPr/>
          </p:nvSpPr>
          <p:spPr>
            <a:xfrm rot="10800000">
              <a:off x="465719" y="1295954"/>
              <a:ext cx="1658494" cy="740511"/>
            </a:xfrm>
            <a:custGeom>
              <a:avLst/>
              <a:gdLst/>
              <a:ahLst/>
              <a:cxnLst>
                <a:cxn ang="0">
                  <a:pos x="2147483647" y="2147483647"/>
                </a:cxn>
                <a:cxn ang="0">
                  <a:pos x="2147483647" y="0"/>
                </a:cxn>
                <a:cxn ang="0">
                  <a:pos x="2147483647" y="0"/>
                </a:cxn>
                <a:cxn ang="0">
                  <a:pos x="0" y="2147483647"/>
                </a:cxn>
                <a:cxn ang="0">
                  <a:pos x="2147483647" y="2147483647"/>
                </a:cxn>
                <a:cxn ang="0">
                  <a:pos x="2147483647" y="2147483647"/>
                </a:cxn>
                <a:cxn ang="0">
                  <a:pos x="2147483647" y="2147483647"/>
                </a:cxn>
              </a:cxnLst>
              <a:rect l="0" t="0" r="0" b="0"/>
              <a:pathLst>
                <a:path w="7875" h="3594">
                  <a:moveTo>
                    <a:pt x="5874" y="1811"/>
                  </a:moveTo>
                  <a:lnTo>
                    <a:pt x="7874" y="0"/>
                  </a:lnTo>
                  <a:lnTo>
                    <a:pt x="1969" y="0"/>
                  </a:lnTo>
                  <a:lnTo>
                    <a:pt x="0" y="1811"/>
                  </a:lnTo>
                  <a:lnTo>
                    <a:pt x="1969" y="3593"/>
                  </a:lnTo>
                  <a:lnTo>
                    <a:pt x="7874" y="3593"/>
                  </a:lnTo>
                  <a:lnTo>
                    <a:pt x="5874" y="1811"/>
                  </a:lnTo>
                </a:path>
              </a:pathLst>
            </a:custGeom>
            <a:solidFill>
              <a:schemeClr val="accent1">
                <a:alpha val="100000"/>
              </a:schemeClr>
            </a:solidFill>
            <a:ln w="9525">
              <a:noFill/>
            </a:ln>
          </p:spPr>
          <p:txBody>
            <a:bodyPr/>
            <a:lstStyle/>
            <a:p>
              <a:endParaRPr lang="zh-CN" altLang="en-US"/>
            </a:p>
          </p:txBody>
        </p:sp>
        <p:sp>
          <p:nvSpPr>
            <p:cNvPr id="18" name="Freeform 41"/>
            <p:cNvSpPr>
              <a:spLocks noEditPoints="1"/>
            </p:cNvSpPr>
            <p:nvPr/>
          </p:nvSpPr>
          <p:spPr bwMode="auto">
            <a:xfrm>
              <a:off x="1089846" y="1431192"/>
              <a:ext cx="457577" cy="415609"/>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lstStyle/>
            <a:p>
              <a:pPr marL="0" marR="0" lvl="0" indent="0" algn="l" defTabSz="56642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Tree>
    <p:extLst>
      <p:ext uri="{BB962C8B-B14F-4D97-AF65-F5344CB8AC3E}">
        <p14:creationId xmlns:p14="http://schemas.microsoft.com/office/powerpoint/2010/main" val="1198696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40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53" presetClass="entr" presetSubtype="16" fill="hold" grpId="0" nodeType="withEffect">
                                  <p:stCondLst>
                                    <p:cond delay="400"/>
                                  </p:stCondLst>
                                  <p:childTnLst>
                                    <p:set>
                                      <p:cBhvr>
                                        <p:cTn id="9" dur="1" fill="hold">
                                          <p:stCondLst>
                                            <p:cond delay="0"/>
                                          </p:stCondLst>
                                        </p:cTn>
                                        <p:tgtEl>
                                          <p:spTgt spid="14"/>
                                        </p:tgtEl>
                                        <p:attrNameLst>
                                          <p:attrName>style.visibility</p:attrName>
                                        </p:attrNameLst>
                                      </p:cBhvr>
                                      <p:to>
                                        <p:strVal val="visible"/>
                                      </p:to>
                                    </p:set>
                                    <p:anim calcmode="lin" valueType="num">
                                      <p:cBhvr>
                                        <p:cTn id="10" dur="500" fill="hold"/>
                                        <p:tgtEl>
                                          <p:spTgt spid="14"/>
                                        </p:tgtEl>
                                        <p:attrNameLst>
                                          <p:attrName>ppt_w</p:attrName>
                                        </p:attrNameLst>
                                      </p:cBhvr>
                                      <p:tavLst>
                                        <p:tav tm="0">
                                          <p:val>
                                            <p:fltVal val="0"/>
                                          </p:val>
                                        </p:tav>
                                        <p:tav tm="100000">
                                          <p:val>
                                            <p:strVal val="#ppt_w"/>
                                          </p:val>
                                        </p:tav>
                                      </p:tavLst>
                                    </p:anim>
                                    <p:anim calcmode="lin" valueType="num">
                                      <p:cBhvr>
                                        <p:cTn id="11" dur="500" fill="hold"/>
                                        <p:tgtEl>
                                          <p:spTgt spid="14"/>
                                        </p:tgtEl>
                                        <p:attrNameLst>
                                          <p:attrName>ppt_h</p:attrName>
                                        </p:attrNameLst>
                                      </p:cBhvr>
                                      <p:tavLst>
                                        <p:tav tm="0">
                                          <p:val>
                                            <p:fltVal val="0"/>
                                          </p:val>
                                        </p:tav>
                                        <p:tav tm="100000">
                                          <p:val>
                                            <p:strVal val="#ppt_h"/>
                                          </p:val>
                                        </p:tav>
                                      </p:tavLst>
                                    </p:anim>
                                    <p:animEffect transition="in" filter="fade">
                                      <p:cBhvr>
                                        <p:cTn id="12" dur="500"/>
                                        <p:tgtEl>
                                          <p:spTgt spid="14"/>
                                        </p:tgtEl>
                                      </p:cBhvr>
                                    </p:animEffect>
                                  </p:childTnLst>
                                </p:cTn>
                              </p:par>
                              <p:par>
                                <p:cTn id="13" presetID="26" presetClass="entr" presetSubtype="0" fill="hold" grpId="0" nodeType="withEffect">
                                  <p:stCondLst>
                                    <p:cond delay="400"/>
                                  </p:stCondLst>
                                  <p:childTnLst>
                                    <p:set>
                                      <p:cBhvr>
                                        <p:cTn id="14" dur="1" fill="hold">
                                          <p:stCondLst>
                                            <p:cond delay="0"/>
                                          </p:stCondLst>
                                        </p:cTn>
                                        <p:tgtEl>
                                          <p:spTgt spid="15"/>
                                        </p:tgtEl>
                                        <p:attrNameLst>
                                          <p:attrName>style.visibility</p:attrName>
                                        </p:attrNameLst>
                                      </p:cBhvr>
                                      <p:to>
                                        <p:strVal val="visible"/>
                                      </p:to>
                                    </p:set>
                                    <p:animEffect transition="in" filter="wipe(down)">
                                      <p:cBhvr>
                                        <p:cTn id="15" dur="580">
                                          <p:stCondLst>
                                            <p:cond delay="0"/>
                                          </p:stCondLst>
                                        </p:cTn>
                                        <p:tgtEl>
                                          <p:spTgt spid="15"/>
                                        </p:tgtEl>
                                      </p:cBhvr>
                                    </p:animEffect>
                                    <p:anim calcmode="lin" valueType="num">
                                      <p:cBhvr>
                                        <p:cTn id="16"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21" dur="26">
                                          <p:stCondLst>
                                            <p:cond delay="650"/>
                                          </p:stCondLst>
                                        </p:cTn>
                                        <p:tgtEl>
                                          <p:spTgt spid="15"/>
                                        </p:tgtEl>
                                      </p:cBhvr>
                                      <p:to x="100000" y="60000"/>
                                    </p:animScale>
                                    <p:animScale>
                                      <p:cBhvr>
                                        <p:cTn id="22" dur="166" decel="50000">
                                          <p:stCondLst>
                                            <p:cond delay="676"/>
                                          </p:stCondLst>
                                        </p:cTn>
                                        <p:tgtEl>
                                          <p:spTgt spid="15"/>
                                        </p:tgtEl>
                                      </p:cBhvr>
                                      <p:to x="100000" y="100000"/>
                                    </p:animScale>
                                    <p:animScale>
                                      <p:cBhvr>
                                        <p:cTn id="23" dur="26">
                                          <p:stCondLst>
                                            <p:cond delay="1312"/>
                                          </p:stCondLst>
                                        </p:cTn>
                                        <p:tgtEl>
                                          <p:spTgt spid="15"/>
                                        </p:tgtEl>
                                      </p:cBhvr>
                                      <p:to x="100000" y="80000"/>
                                    </p:animScale>
                                    <p:animScale>
                                      <p:cBhvr>
                                        <p:cTn id="24" dur="166" decel="50000">
                                          <p:stCondLst>
                                            <p:cond delay="1338"/>
                                          </p:stCondLst>
                                        </p:cTn>
                                        <p:tgtEl>
                                          <p:spTgt spid="15"/>
                                        </p:tgtEl>
                                      </p:cBhvr>
                                      <p:to x="100000" y="100000"/>
                                    </p:animScale>
                                    <p:animScale>
                                      <p:cBhvr>
                                        <p:cTn id="25" dur="26">
                                          <p:stCondLst>
                                            <p:cond delay="1642"/>
                                          </p:stCondLst>
                                        </p:cTn>
                                        <p:tgtEl>
                                          <p:spTgt spid="15"/>
                                        </p:tgtEl>
                                      </p:cBhvr>
                                      <p:to x="100000" y="90000"/>
                                    </p:animScale>
                                    <p:animScale>
                                      <p:cBhvr>
                                        <p:cTn id="26" dur="166" decel="50000">
                                          <p:stCondLst>
                                            <p:cond delay="1668"/>
                                          </p:stCondLst>
                                        </p:cTn>
                                        <p:tgtEl>
                                          <p:spTgt spid="15"/>
                                        </p:tgtEl>
                                      </p:cBhvr>
                                      <p:to x="100000" y="100000"/>
                                    </p:animScale>
                                    <p:animScale>
                                      <p:cBhvr>
                                        <p:cTn id="27" dur="26">
                                          <p:stCondLst>
                                            <p:cond delay="1808"/>
                                          </p:stCondLst>
                                        </p:cTn>
                                        <p:tgtEl>
                                          <p:spTgt spid="15"/>
                                        </p:tgtEl>
                                      </p:cBhvr>
                                      <p:to x="100000" y="95000"/>
                                    </p:animScale>
                                    <p:animScale>
                                      <p:cBhvr>
                                        <p:cTn id="28" dur="166" decel="50000">
                                          <p:stCondLst>
                                            <p:cond delay="1834"/>
                                          </p:stCondLst>
                                        </p:cTn>
                                        <p:tgtEl>
                                          <p:spTgt spid="1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623392" y="404665"/>
            <a:ext cx="2448272" cy="576063"/>
          </a:xfrm>
        </p:spPr>
        <p:txBody>
          <a:bodyPr vert="horz" wrap="square" lIns="91440" tIns="45720" rIns="91440" bIns="45720" numCol="1" anchor="ctr" anchorCtr="0" compatLnSpc="1">
            <a:no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smtClean="0">
                <a:ln>
                  <a:noFill/>
                </a:ln>
                <a:solidFill>
                  <a:srgbClr val="0086C7"/>
                </a:solidFill>
                <a:effectLst/>
                <a:uLnTx/>
                <a:uFillTx/>
                <a:latin typeface="微软雅黑" panose="020B0503020204020204" pitchFamily="34" charset="-122"/>
                <a:ea typeface="微软雅黑" panose="020B0503020204020204" pitchFamily="34" charset="-122"/>
                <a:cs typeface="+mn-cs"/>
              </a:rPr>
              <a:t>作业前准备</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40</a:t>
            </a:fld>
            <a:endParaRPr lang="en-US" altLang="zh-CN" sz="1400" dirty="0">
              <a:latin typeface="Arial Black" panose="020B0A04020102020204" pitchFamily="34" charset="0"/>
            </a:endParaRPr>
          </a:p>
        </p:txBody>
      </p:sp>
      <p:sp>
        <p:nvSpPr>
          <p:cNvPr id="7" name="文本框 2"/>
          <p:cNvSpPr txBox="1"/>
          <p:nvPr/>
        </p:nvSpPr>
        <p:spPr>
          <a:xfrm>
            <a:off x="841002" y="965041"/>
            <a:ext cx="10727606" cy="5632311"/>
          </a:xfrm>
          <a:prstGeom prst="rect">
            <a:avLst/>
          </a:prstGeom>
          <a:noFill/>
        </p:spPr>
        <p:txBody>
          <a:bodyPr wrap="square" rtlCol="0">
            <a:spAutoFit/>
          </a:bodyPr>
          <a:lstStyle/>
          <a:p>
            <a:r>
              <a:rPr lang="en-US" altLang="zh-CN" sz="2000" b="1" dirty="0" smtClean="0"/>
              <a:t>6</a:t>
            </a:r>
            <a:r>
              <a:rPr lang="en-US" altLang="zh-CN" sz="2000" b="1" dirty="0"/>
              <a:t>. 5    </a:t>
            </a:r>
            <a:r>
              <a:rPr lang="zh-CN" altLang="zh-CN" sz="2000" b="1" dirty="0"/>
              <a:t>气体检测</a:t>
            </a:r>
          </a:p>
          <a:p>
            <a:r>
              <a:rPr lang="en-US" altLang="zh-CN" sz="2000" dirty="0"/>
              <a:t>6. 5. 1    </a:t>
            </a:r>
            <a:r>
              <a:rPr lang="zh-CN" altLang="zh-CN" sz="2000" dirty="0"/>
              <a:t>有限空间作业前应对作业环境进行评估</a:t>
            </a:r>
            <a:r>
              <a:rPr lang="zh-CN" altLang="zh-CN" sz="2000" dirty="0" smtClean="0"/>
              <a:t>检测，</a:t>
            </a:r>
            <a:r>
              <a:rPr lang="zh-CN" altLang="zh-CN" sz="2000" dirty="0"/>
              <a:t>并登记</a:t>
            </a:r>
            <a:r>
              <a:rPr lang="zh-CN" altLang="zh-CN" sz="2000" dirty="0" smtClean="0"/>
              <a:t>数据，</a:t>
            </a:r>
            <a:r>
              <a:rPr lang="zh-CN" altLang="zh-CN" sz="2000" dirty="0"/>
              <a:t>根据检测数据选择安全有效的作业方案以及安全措施</a:t>
            </a:r>
            <a:r>
              <a:rPr lang="zh-CN" altLang="zh-CN" sz="2000" dirty="0" smtClean="0"/>
              <a:t>开展作业</a:t>
            </a:r>
            <a:r>
              <a:rPr lang="zh-CN" altLang="zh-CN" sz="2000" dirty="0"/>
              <a:t>。</a:t>
            </a:r>
          </a:p>
          <a:p>
            <a:r>
              <a:rPr lang="en-US" altLang="zh-CN" sz="2000" dirty="0"/>
              <a:t>6. 5. 2    </a:t>
            </a:r>
            <a:r>
              <a:rPr lang="zh-CN" altLang="zh-CN" sz="2000" dirty="0"/>
              <a:t>使用的气体检测报警</a:t>
            </a:r>
            <a:r>
              <a:rPr lang="zh-CN" altLang="zh-CN" sz="2000" dirty="0" smtClean="0"/>
              <a:t>仪，</a:t>
            </a:r>
            <a:r>
              <a:rPr lang="zh-CN" altLang="zh-CN" sz="2000" dirty="0"/>
              <a:t>其检测</a:t>
            </a:r>
            <a:r>
              <a:rPr lang="zh-CN" altLang="zh-CN" sz="2000" dirty="0" smtClean="0"/>
              <a:t>范围、</a:t>
            </a:r>
            <a:r>
              <a:rPr lang="zh-CN" altLang="zh-CN" sz="2000" dirty="0"/>
              <a:t>报警精度应</a:t>
            </a:r>
            <a:r>
              <a:rPr lang="zh-CN" altLang="zh-CN" sz="2000" dirty="0" smtClean="0"/>
              <a:t>满足工作要求，</a:t>
            </a:r>
            <a:r>
              <a:rPr lang="zh-CN" altLang="zh-CN" sz="2000" dirty="0"/>
              <a:t>且应</a:t>
            </a:r>
            <a:r>
              <a:rPr lang="zh-CN" altLang="zh-CN" sz="2000" dirty="0" smtClean="0"/>
              <a:t>符合《作业场所环境气体检测报警仪通用技术要求》 </a:t>
            </a:r>
            <a:r>
              <a:rPr lang="en-US" altLang="zh-CN" sz="2000" dirty="0"/>
              <a:t>GB12358 </a:t>
            </a:r>
            <a:r>
              <a:rPr lang="zh-CN" altLang="zh-CN" sz="2000" dirty="0"/>
              <a:t>的规定。</a:t>
            </a:r>
          </a:p>
          <a:p>
            <a:r>
              <a:rPr lang="en-US" altLang="zh-CN" sz="2000" dirty="0"/>
              <a:t>6. 5. 3    </a:t>
            </a:r>
            <a:r>
              <a:rPr lang="zh-CN" altLang="zh-CN" sz="2000" dirty="0"/>
              <a:t>气体检测报警仪应由法定计量鉴定机构每年至少</a:t>
            </a:r>
            <a:r>
              <a:rPr lang="zh-CN" altLang="zh-CN" sz="2000" dirty="0" smtClean="0"/>
              <a:t>鉴定</a:t>
            </a:r>
            <a:r>
              <a:rPr lang="en-US" altLang="zh-CN" sz="2000" dirty="0" smtClean="0"/>
              <a:t>1</a:t>
            </a:r>
            <a:r>
              <a:rPr lang="zh-CN" altLang="zh-CN" sz="2000" dirty="0" smtClean="0"/>
              <a:t>次，</a:t>
            </a:r>
            <a:r>
              <a:rPr lang="zh-CN" altLang="zh-CN" sz="2000" dirty="0"/>
              <a:t>合格后方可</a:t>
            </a:r>
            <a:r>
              <a:rPr lang="zh-CN" altLang="zh-CN" sz="2000" dirty="0" smtClean="0"/>
              <a:t>使用。日常</a:t>
            </a:r>
            <a:r>
              <a:rPr lang="zh-CN" altLang="zh-CN" sz="2000" dirty="0"/>
              <a:t>使用时应确保零值准确。</a:t>
            </a:r>
          </a:p>
          <a:p>
            <a:r>
              <a:rPr lang="en-US" altLang="zh-CN" sz="2000" dirty="0"/>
              <a:t>6. 5. 4    </a:t>
            </a:r>
            <a:r>
              <a:rPr lang="zh-CN" altLang="zh-CN" sz="2000" dirty="0"/>
              <a:t>气体检测</a:t>
            </a:r>
            <a:r>
              <a:rPr lang="zh-CN" altLang="zh-CN" sz="2000" dirty="0" smtClean="0"/>
              <a:t>前，</a:t>
            </a:r>
            <a:r>
              <a:rPr lang="zh-CN" altLang="zh-CN" sz="2000" dirty="0"/>
              <a:t>应对有限空间连通管道及其周边环境</a:t>
            </a:r>
            <a:r>
              <a:rPr lang="zh-CN" altLang="zh-CN" sz="2000" dirty="0" smtClean="0"/>
              <a:t>进行调查，</a:t>
            </a:r>
            <a:r>
              <a:rPr lang="zh-CN" altLang="zh-CN" sz="2000" dirty="0"/>
              <a:t>分析有限空间内可能存在的气体</a:t>
            </a:r>
            <a:r>
              <a:rPr lang="zh-CN" altLang="zh-CN" sz="2000" dirty="0" smtClean="0"/>
              <a:t>种类。</a:t>
            </a:r>
            <a:r>
              <a:rPr lang="zh-CN" altLang="zh-CN" sz="2000" dirty="0"/>
              <a:t>在进行气体</a:t>
            </a:r>
            <a:r>
              <a:rPr lang="zh-CN" altLang="zh-CN" sz="2000" dirty="0" smtClean="0"/>
              <a:t>初始检测时，</a:t>
            </a:r>
            <a:r>
              <a:rPr lang="zh-CN" altLang="zh-CN" sz="2000" dirty="0"/>
              <a:t>应选择泵吸式气体检测报警</a:t>
            </a:r>
            <a:r>
              <a:rPr lang="zh-CN" altLang="zh-CN" sz="2000" dirty="0" smtClean="0"/>
              <a:t>仪，同时</a:t>
            </a:r>
            <a:r>
              <a:rPr lang="zh-CN" altLang="zh-CN" sz="2000" dirty="0"/>
              <a:t>应配备与检测环境</a:t>
            </a:r>
            <a:r>
              <a:rPr lang="zh-CN" altLang="zh-CN" sz="2000" dirty="0" smtClean="0"/>
              <a:t>相适应的</a:t>
            </a:r>
            <a:r>
              <a:rPr lang="zh-CN" altLang="zh-CN" sz="2000" dirty="0"/>
              <a:t>延长管。</a:t>
            </a:r>
          </a:p>
          <a:p>
            <a:r>
              <a:rPr lang="en-US" altLang="zh-CN" sz="2000" dirty="0"/>
              <a:t>6. 5. 5    </a:t>
            </a:r>
            <a:r>
              <a:rPr lang="zh-CN" altLang="zh-CN" sz="2000" dirty="0"/>
              <a:t>在无法完成</a:t>
            </a:r>
            <a:r>
              <a:rPr lang="zh-CN" altLang="zh-CN" sz="2000" dirty="0" smtClean="0"/>
              <a:t>取样，</a:t>
            </a:r>
            <a:r>
              <a:rPr lang="zh-CN" altLang="zh-CN" sz="2000" dirty="0"/>
              <a:t>确需进入有限空间内进行初始</a:t>
            </a:r>
            <a:r>
              <a:rPr lang="zh-CN" altLang="zh-CN" sz="2000" dirty="0" smtClean="0"/>
              <a:t>取样， </a:t>
            </a:r>
            <a:r>
              <a:rPr lang="zh-CN" altLang="zh-CN" sz="2000" dirty="0"/>
              <a:t>应制定专项控制</a:t>
            </a:r>
            <a:r>
              <a:rPr lang="zh-CN" altLang="zh-CN" sz="2000" dirty="0" smtClean="0"/>
              <a:t>措施，</a:t>
            </a:r>
            <a:r>
              <a:rPr lang="zh-CN" altLang="zh-CN" sz="2000" dirty="0"/>
              <a:t>经作业负责人批准</a:t>
            </a:r>
            <a:r>
              <a:rPr lang="zh-CN" altLang="zh-CN" sz="2000" dirty="0" smtClean="0"/>
              <a:t>后，</a:t>
            </a:r>
            <a:r>
              <a:rPr lang="zh-CN" altLang="zh-CN" sz="2000" dirty="0"/>
              <a:t>携带便携式</a:t>
            </a:r>
            <a:r>
              <a:rPr lang="zh-CN" altLang="zh-CN" sz="2000" dirty="0" smtClean="0"/>
              <a:t>多功能气体</a:t>
            </a:r>
            <a:r>
              <a:rPr lang="zh-CN" altLang="zh-CN" sz="2000" dirty="0"/>
              <a:t>检测仪进行</a:t>
            </a:r>
            <a:r>
              <a:rPr lang="zh-CN" altLang="zh-CN" sz="2000" dirty="0" smtClean="0"/>
              <a:t>检测，</a:t>
            </a:r>
            <a:r>
              <a:rPr lang="zh-CN" altLang="zh-CN" sz="2000" dirty="0"/>
              <a:t>应至少检测</a:t>
            </a:r>
            <a:r>
              <a:rPr lang="zh-CN" altLang="zh-CN" sz="2000" dirty="0" smtClean="0"/>
              <a:t>氧气、</a:t>
            </a:r>
            <a:r>
              <a:rPr lang="zh-CN" altLang="zh-CN" sz="2000" dirty="0"/>
              <a:t>可</a:t>
            </a:r>
            <a:r>
              <a:rPr lang="zh-CN" altLang="zh-CN" sz="2000" dirty="0" smtClean="0"/>
              <a:t>燃气、</a:t>
            </a:r>
            <a:r>
              <a:rPr lang="zh-CN" altLang="zh-CN" sz="2000" dirty="0"/>
              <a:t>硫化氢和</a:t>
            </a:r>
            <a:r>
              <a:rPr lang="zh-CN" altLang="zh-CN" sz="2000" dirty="0" smtClean="0"/>
              <a:t>一氧化碳。</a:t>
            </a:r>
            <a:r>
              <a:rPr lang="zh-CN" altLang="zh-CN" sz="2000" dirty="0"/>
              <a:t>有限空间内气体环境复杂</a:t>
            </a:r>
            <a:r>
              <a:rPr lang="zh-CN" altLang="zh-CN" sz="2000" dirty="0" smtClean="0"/>
              <a:t>时，</a:t>
            </a:r>
            <a:r>
              <a:rPr lang="zh-CN" altLang="zh-CN" sz="2000" dirty="0"/>
              <a:t>作业单位应委托具有相应</a:t>
            </a:r>
            <a:r>
              <a:rPr lang="zh-CN" altLang="zh-CN" sz="2000" dirty="0" smtClean="0"/>
              <a:t>检测</a:t>
            </a:r>
            <a:r>
              <a:rPr lang="zh-CN" altLang="zh-CN" sz="2000" dirty="0"/>
              <a:t>能力的专业单位进行检测。</a:t>
            </a:r>
          </a:p>
          <a:p>
            <a:r>
              <a:rPr lang="en-US" altLang="zh-CN" sz="2000" dirty="0"/>
              <a:t>6. 5. 6    </a:t>
            </a:r>
            <a:r>
              <a:rPr lang="zh-CN" altLang="zh-CN" sz="2000" dirty="0"/>
              <a:t>检测应从出入口</a:t>
            </a:r>
            <a:r>
              <a:rPr lang="zh-CN" altLang="zh-CN" sz="2000" dirty="0" smtClean="0"/>
              <a:t>开始</a:t>
            </a:r>
            <a:r>
              <a:rPr lang="en-US" altLang="zh-CN" sz="2000" dirty="0" smtClean="0"/>
              <a:t>,  </a:t>
            </a:r>
            <a:r>
              <a:rPr lang="zh-CN" altLang="zh-CN" sz="2000" dirty="0"/>
              <a:t>沿人员进入有限空间的方向进行。 垂直方向</a:t>
            </a:r>
            <a:r>
              <a:rPr lang="zh-CN" altLang="zh-CN" sz="2000" dirty="0" smtClean="0"/>
              <a:t>由上至下、</a:t>
            </a:r>
            <a:r>
              <a:rPr lang="zh-CN" altLang="zh-CN" sz="2000" dirty="0"/>
              <a:t>水平方向由近至</a:t>
            </a:r>
            <a:r>
              <a:rPr lang="zh-CN" altLang="zh-CN" sz="2000" dirty="0" smtClean="0"/>
              <a:t>远</a:t>
            </a:r>
            <a:r>
              <a:rPr lang="en-US" altLang="zh-CN" sz="2000" dirty="0" smtClean="0"/>
              <a:t>, </a:t>
            </a:r>
            <a:r>
              <a:rPr lang="zh-CN" altLang="zh-CN" sz="2000" dirty="0"/>
              <a:t>监测点应有代表性。</a:t>
            </a:r>
          </a:p>
          <a:p>
            <a:r>
              <a:rPr lang="en-US" altLang="zh-CN" sz="2000" dirty="0"/>
              <a:t>6. 5. 7    </a:t>
            </a:r>
            <a:r>
              <a:rPr lang="zh-CN" altLang="zh-CN" sz="2000" dirty="0"/>
              <a:t>检测点不应设置在通风机送风口</a:t>
            </a:r>
            <a:r>
              <a:rPr lang="zh-CN" altLang="zh-CN" sz="2000" dirty="0" smtClean="0"/>
              <a:t>处</a:t>
            </a:r>
            <a:r>
              <a:rPr lang="en-US" altLang="zh-CN" sz="2000" dirty="0" smtClean="0"/>
              <a:t>,  </a:t>
            </a:r>
            <a:r>
              <a:rPr lang="zh-CN" altLang="zh-CN" sz="2000" dirty="0"/>
              <a:t>每个检测点的</a:t>
            </a:r>
            <a:r>
              <a:rPr lang="zh-CN" altLang="zh-CN" sz="2000" dirty="0" smtClean="0"/>
              <a:t>检测时间</a:t>
            </a:r>
            <a:r>
              <a:rPr lang="en-US" altLang="zh-CN" sz="2000" dirty="0" smtClean="0"/>
              <a:t>, </a:t>
            </a:r>
            <a:r>
              <a:rPr lang="zh-CN" altLang="zh-CN" sz="2000" dirty="0"/>
              <a:t>应大于仪器</a:t>
            </a:r>
            <a:r>
              <a:rPr lang="zh-CN" altLang="zh-CN" sz="2000" dirty="0" smtClean="0"/>
              <a:t>响应时间</a:t>
            </a:r>
            <a:r>
              <a:rPr lang="en-US" altLang="zh-CN" sz="2000" dirty="0" smtClean="0"/>
              <a:t>, </a:t>
            </a:r>
            <a:r>
              <a:rPr lang="zh-CN" altLang="zh-CN" sz="2000" dirty="0"/>
              <a:t>并增加采样管的通气时间</a:t>
            </a:r>
            <a:r>
              <a:rPr lang="zh-CN" altLang="zh-CN" sz="2000" dirty="0" smtClean="0"/>
              <a:t>。</a:t>
            </a:r>
            <a:endParaRPr lang="zh-CN" altLang="zh-CN" sz="2000" dirty="0"/>
          </a:p>
        </p:txBody>
      </p:sp>
    </p:spTree>
    <p:extLst>
      <p:ext uri="{BB962C8B-B14F-4D97-AF65-F5344CB8AC3E}">
        <p14:creationId xmlns:p14="http://schemas.microsoft.com/office/powerpoint/2010/main" val="19661181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623392" y="404665"/>
            <a:ext cx="2448272" cy="576063"/>
          </a:xfrm>
        </p:spPr>
        <p:txBody>
          <a:bodyPr vert="horz" wrap="square" lIns="91440" tIns="45720" rIns="91440" bIns="45720" numCol="1" anchor="ctr" anchorCtr="0" compatLnSpc="1">
            <a:no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smtClean="0">
                <a:ln>
                  <a:noFill/>
                </a:ln>
                <a:solidFill>
                  <a:srgbClr val="0086C7"/>
                </a:solidFill>
                <a:effectLst/>
                <a:uLnTx/>
                <a:uFillTx/>
                <a:latin typeface="微软雅黑" panose="020B0503020204020204" pitchFamily="34" charset="-122"/>
                <a:ea typeface="微软雅黑" panose="020B0503020204020204" pitchFamily="34" charset="-122"/>
                <a:cs typeface="+mn-cs"/>
              </a:rPr>
              <a:t>作业前准备</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41</a:t>
            </a:fld>
            <a:endParaRPr lang="en-US" altLang="zh-CN" sz="1400" dirty="0">
              <a:latin typeface="Arial Black" panose="020B0A04020102020204" pitchFamily="34" charset="0"/>
            </a:endParaRPr>
          </a:p>
        </p:txBody>
      </p:sp>
      <p:sp>
        <p:nvSpPr>
          <p:cNvPr id="7" name="文本框 2"/>
          <p:cNvSpPr txBox="1"/>
          <p:nvPr/>
        </p:nvSpPr>
        <p:spPr>
          <a:xfrm>
            <a:off x="841002" y="1056793"/>
            <a:ext cx="10727606" cy="5016758"/>
          </a:xfrm>
          <a:prstGeom prst="rect">
            <a:avLst/>
          </a:prstGeom>
          <a:noFill/>
        </p:spPr>
        <p:txBody>
          <a:bodyPr wrap="square" rtlCol="0">
            <a:spAutoFit/>
          </a:bodyPr>
          <a:lstStyle/>
          <a:p>
            <a:r>
              <a:rPr lang="en-US" altLang="zh-CN" sz="2000" dirty="0" smtClean="0"/>
              <a:t>6</a:t>
            </a:r>
            <a:r>
              <a:rPr lang="en-US" altLang="zh-CN" sz="2000" dirty="0"/>
              <a:t>. 5. 8    </a:t>
            </a:r>
            <a:r>
              <a:rPr lang="zh-CN" altLang="zh-CN" sz="2000" dirty="0"/>
              <a:t>气体检测</a:t>
            </a:r>
            <a:r>
              <a:rPr lang="zh-CN" altLang="zh-CN" sz="2000" dirty="0" smtClean="0"/>
              <a:t>时</a:t>
            </a:r>
            <a:r>
              <a:rPr lang="en-US" altLang="zh-CN" sz="2000" dirty="0" smtClean="0"/>
              <a:t>, </a:t>
            </a:r>
            <a:r>
              <a:rPr lang="zh-CN" altLang="zh-CN" sz="2000" dirty="0"/>
              <a:t>应先搅动有限空间内</a:t>
            </a:r>
            <a:r>
              <a:rPr lang="zh-CN" altLang="zh-CN" sz="2000" dirty="0" smtClean="0"/>
              <a:t>泥水</a:t>
            </a:r>
            <a:r>
              <a:rPr lang="en-US" altLang="zh-CN" sz="2000" dirty="0" smtClean="0"/>
              <a:t>, </a:t>
            </a:r>
            <a:r>
              <a:rPr lang="zh-CN" altLang="zh-CN" sz="2000" dirty="0"/>
              <a:t>使气体充分</a:t>
            </a:r>
            <a:r>
              <a:rPr lang="zh-CN" altLang="zh-CN" sz="2000" dirty="0" smtClean="0"/>
              <a:t>释放</a:t>
            </a:r>
            <a:r>
              <a:rPr lang="en-US" altLang="zh-CN" sz="2000" dirty="0" smtClean="0"/>
              <a:t>, </a:t>
            </a:r>
            <a:r>
              <a:rPr lang="zh-CN" altLang="zh-CN" sz="2000" dirty="0"/>
              <a:t>保证测准有限空间内气体实际浓度。</a:t>
            </a:r>
          </a:p>
          <a:p>
            <a:r>
              <a:rPr lang="en-US" altLang="zh-CN" sz="2000" dirty="0"/>
              <a:t>6. 5. 9    </a:t>
            </a:r>
            <a:r>
              <a:rPr lang="zh-CN" altLang="zh-CN" sz="2000" dirty="0"/>
              <a:t>气体检测报警仪应设定两级报警</a:t>
            </a:r>
            <a:r>
              <a:rPr lang="zh-CN" altLang="zh-CN" sz="2000" dirty="0" smtClean="0"/>
              <a:t>值</a:t>
            </a:r>
            <a:r>
              <a:rPr lang="en-US" altLang="zh-CN" sz="2000" dirty="0" smtClean="0"/>
              <a:t>, </a:t>
            </a:r>
            <a:r>
              <a:rPr lang="zh-CN" altLang="zh-CN" sz="2000" dirty="0"/>
              <a:t>并符合以下要求：</a:t>
            </a:r>
          </a:p>
          <a:p>
            <a:r>
              <a:rPr lang="en-US" altLang="zh-CN" sz="2000" dirty="0"/>
              <a:t>1    </a:t>
            </a:r>
            <a:r>
              <a:rPr lang="zh-CN" altLang="zh-CN" sz="2000" dirty="0"/>
              <a:t>氧气应设定缺氧报警和富氧报警两级检测报警</a:t>
            </a:r>
            <a:r>
              <a:rPr lang="zh-CN" altLang="zh-CN" sz="2000" dirty="0" smtClean="0"/>
              <a:t>值</a:t>
            </a:r>
            <a:r>
              <a:rPr lang="en-US" altLang="zh-CN" sz="2000" dirty="0" smtClean="0"/>
              <a:t>, </a:t>
            </a:r>
            <a:r>
              <a:rPr lang="zh-CN" altLang="zh-CN" sz="2000" dirty="0" smtClean="0"/>
              <a:t>缺氧报警</a:t>
            </a:r>
            <a:r>
              <a:rPr lang="zh-CN" altLang="zh-CN" sz="2000" dirty="0"/>
              <a:t>值应设定为</a:t>
            </a:r>
            <a:r>
              <a:rPr lang="en-US" altLang="zh-CN" sz="2000" dirty="0"/>
              <a:t>19. 5</a:t>
            </a:r>
            <a:r>
              <a:rPr lang="en-US" altLang="zh-CN" sz="2000" dirty="0" smtClean="0"/>
              <a:t>%,  </a:t>
            </a:r>
            <a:r>
              <a:rPr lang="zh-CN" altLang="zh-CN" sz="2000" dirty="0"/>
              <a:t>富氧报警值应设定为</a:t>
            </a:r>
            <a:r>
              <a:rPr lang="en-US" altLang="zh-CN" sz="2000" dirty="0"/>
              <a:t>23. 5%</a:t>
            </a:r>
            <a:r>
              <a:rPr lang="zh-CN" altLang="zh-CN" sz="2000" dirty="0"/>
              <a:t>；</a:t>
            </a:r>
          </a:p>
          <a:p>
            <a:r>
              <a:rPr lang="en-US" altLang="zh-CN" sz="2000" dirty="0" smtClean="0"/>
              <a:t>2    </a:t>
            </a:r>
            <a:r>
              <a:rPr lang="zh-CN" altLang="zh-CN" sz="2000" dirty="0" smtClean="0"/>
              <a:t>可燃性</a:t>
            </a:r>
            <a:r>
              <a:rPr lang="zh-CN" altLang="zh-CN" sz="2000" dirty="0"/>
              <a:t>和有毒气体应设定预警值和报警值两级检测</a:t>
            </a:r>
            <a:r>
              <a:rPr lang="zh-CN" altLang="zh-CN" sz="2000" dirty="0" smtClean="0"/>
              <a:t>报警值</a:t>
            </a:r>
            <a:r>
              <a:rPr lang="en-US" altLang="zh-CN" sz="2000" dirty="0" smtClean="0"/>
              <a:t>, </a:t>
            </a:r>
            <a:r>
              <a:rPr lang="zh-CN" altLang="zh-CN" sz="2000" dirty="0"/>
              <a:t>并</a:t>
            </a:r>
            <a:r>
              <a:rPr lang="zh-CN" altLang="zh-CN" sz="2000" dirty="0" smtClean="0"/>
              <a:t>符合《石油化工可燃气体和有毒气体检测报警设计规范》</a:t>
            </a:r>
            <a:r>
              <a:rPr lang="en-US" altLang="zh-CN" sz="2000" dirty="0" smtClean="0"/>
              <a:t>GB50493 </a:t>
            </a:r>
            <a:r>
              <a:rPr lang="zh-CN" altLang="zh-CN" sz="2000" dirty="0"/>
              <a:t>的规定</a:t>
            </a:r>
            <a:r>
              <a:rPr lang="zh-CN" altLang="zh-CN" sz="2000" dirty="0" smtClean="0"/>
              <a:t>。</a:t>
            </a:r>
            <a:endParaRPr lang="en-US" altLang="zh-CN" sz="2000" dirty="0" smtClean="0"/>
          </a:p>
          <a:p>
            <a:r>
              <a:rPr lang="en-US" altLang="zh-CN" sz="2000" dirty="0"/>
              <a:t>6. 5. 10    </a:t>
            </a:r>
            <a:r>
              <a:rPr lang="zh-CN" altLang="zh-CN" sz="2000" dirty="0"/>
              <a:t>有限空间内宜设置固定式气体检测报警</a:t>
            </a:r>
            <a:r>
              <a:rPr lang="zh-CN" altLang="zh-CN" sz="2000" dirty="0" smtClean="0"/>
              <a:t>仪</a:t>
            </a:r>
            <a:r>
              <a:rPr lang="en-US" altLang="zh-CN" sz="2000" dirty="0" smtClean="0"/>
              <a:t>, </a:t>
            </a:r>
            <a:r>
              <a:rPr lang="zh-CN" altLang="zh-CN" sz="2000" dirty="0"/>
              <a:t>并在作业</a:t>
            </a:r>
            <a:r>
              <a:rPr lang="zh-CN" altLang="zh-CN" sz="2000" dirty="0" smtClean="0"/>
              <a:t>过程</a:t>
            </a:r>
            <a:r>
              <a:rPr lang="zh-CN" altLang="zh-CN" sz="2000" dirty="0"/>
              <a:t>中全程运行。</a:t>
            </a:r>
          </a:p>
          <a:p>
            <a:r>
              <a:rPr lang="en-US" altLang="zh-CN" sz="2000" dirty="0"/>
              <a:t>6. 5. 11    </a:t>
            </a:r>
            <a:r>
              <a:rPr lang="zh-CN" altLang="zh-CN" sz="2000" dirty="0"/>
              <a:t>气体检测结果应如实</a:t>
            </a:r>
            <a:r>
              <a:rPr lang="zh-CN" altLang="zh-CN" sz="2000" dirty="0" smtClean="0"/>
              <a:t>记录</a:t>
            </a:r>
            <a:r>
              <a:rPr lang="en-US" altLang="zh-CN" sz="2000" dirty="0" smtClean="0"/>
              <a:t>,  </a:t>
            </a:r>
            <a:r>
              <a:rPr lang="zh-CN" altLang="zh-CN" sz="2000" dirty="0"/>
              <a:t>内容包括检测</a:t>
            </a:r>
            <a:r>
              <a:rPr lang="zh-CN" altLang="zh-CN" sz="2000" dirty="0" smtClean="0"/>
              <a:t>位置、</a:t>
            </a:r>
            <a:r>
              <a:rPr lang="zh-CN" altLang="zh-CN" sz="2000" dirty="0"/>
              <a:t>检测</a:t>
            </a:r>
            <a:r>
              <a:rPr lang="zh-CN" altLang="zh-CN" sz="2000" dirty="0" smtClean="0"/>
              <a:t>时间、</a:t>
            </a:r>
            <a:r>
              <a:rPr lang="zh-CN" altLang="zh-CN" sz="2000" dirty="0"/>
              <a:t>气体种类和浓度等。</a:t>
            </a:r>
            <a:endParaRPr lang="en-US" altLang="zh-CN" sz="2000" dirty="0"/>
          </a:p>
          <a:p>
            <a:r>
              <a:rPr lang="en-US" altLang="zh-CN" sz="2000" b="1" dirty="0"/>
              <a:t>6. 6    </a:t>
            </a:r>
            <a:r>
              <a:rPr lang="zh-CN" altLang="zh-CN" sz="2000" b="1" dirty="0"/>
              <a:t>电气设备 、照明与通信</a:t>
            </a:r>
          </a:p>
          <a:p>
            <a:r>
              <a:rPr lang="en-US" altLang="zh-CN" sz="2000" dirty="0"/>
              <a:t>6. 6. 1    </a:t>
            </a:r>
            <a:r>
              <a:rPr lang="zh-CN" altLang="zh-CN" sz="2000" dirty="0"/>
              <a:t>有限空间作业环境存在爆炸危险</a:t>
            </a:r>
            <a:r>
              <a:rPr lang="zh-CN" altLang="zh-CN" sz="2000" dirty="0" smtClean="0"/>
              <a:t>的</a:t>
            </a:r>
            <a:r>
              <a:rPr lang="en-US" altLang="zh-CN" sz="2000" dirty="0" smtClean="0"/>
              <a:t>,  </a:t>
            </a:r>
            <a:r>
              <a:rPr lang="zh-CN" altLang="zh-CN" sz="2000" dirty="0"/>
              <a:t>通风</a:t>
            </a:r>
            <a:r>
              <a:rPr lang="zh-CN" altLang="zh-CN" sz="2000" dirty="0" smtClean="0"/>
              <a:t>设备、</a:t>
            </a:r>
            <a:r>
              <a:rPr lang="zh-CN" altLang="zh-CN" sz="2000" dirty="0"/>
              <a:t>检测</a:t>
            </a:r>
            <a:r>
              <a:rPr lang="zh-CN" altLang="zh-CN" sz="2000" dirty="0" smtClean="0"/>
              <a:t>仪器、电动工具、</a:t>
            </a:r>
            <a:r>
              <a:rPr lang="zh-CN" altLang="zh-CN" sz="2000" dirty="0"/>
              <a:t>照明用具等应满足防爆</a:t>
            </a:r>
            <a:r>
              <a:rPr lang="zh-CN" altLang="zh-CN" sz="2000" dirty="0" smtClean="0"/>
              <a:t>要求</a:t>
            </a:r>
            <a:r>
              <a:rPr lang="en-US" altLang="zh-CN" sz="2000" dirty="0" smtClean="0"/>
              <a:t>, </a:t>
            </a:r>
            <a:r>
              <a:rPr lang="zh-CN" altLang="zh-CN" sz="2000" dirty="0"/>
              <a:t>符合现行</a:t>
            </a:r>
            <a:r>
              <a:rPr lang="zh-CN" altLang="zh-CN" sz="2000" dirty="0" smtClean="0"/>
              <a:t>国家标准《</a:t>
            </a:r>
            <a:r>
              <a:rPr lang="zh-CN" altLang="zh-CN" sz="2000" dirty="0"/>
              <a:t>爆炸性环境第</a:t>
            </a:r>
            <a:r>
              <a:rPr lang="en-US" altLang="zh-CN" sz="2000" dirty="0" smtClean="0"/>
              <a:t>1</a:t>
            </a:r>
            <a:r>
              <a:rPr lang="zh-CN" altLang="zh-CN" sz="2000" dirty="0" smtClean="0"/>
              <a:t>部分</a:t>
            </a:r>
            <a:r>
              <a:rPr lang="zh-CN" altLang="zh-CN" sz="2000" dirty="0"/>
              <a:t>：设备通用要求</a:t>
            </a:r>
            <a:r>
              <a:rPr lang="zh-CN" altLang="zh-CN" sz="2000" dirty="0" smtClean="0"/>
              <a:t>》</a:t>
            </a:r>
            <a:r>
              <a:rPr lang="en-US" altLang="zh-CN" sz="2000" dirty="0" smtClean="0"/>
              <a:t>GB3836.1</a:t>
            </a:r>
            <a:r>
              <a:rPr lang="zh-CN" altLang="zh-CN" sz="2000" dirty="0" smtClean="0"/>
              <a:t>的</a:t>
            </a:r>
            <a:r>
              <a:rPr lang="zh-CN" altLang="zh-CN" sz="2000" dirty="0"/>
              <a:t>规定。</a:t>
            </a:r>
          </a:p>
          <a:p>
            <a:r>
              <a:rPr lang="en-US" altLang="zh-CN" sz="2000" dirty="0"/>
              <a:t>6. 6. 2    </a:t>
            </a:r>
            <a:r>
              <a:rPr lang="zh-CN" altLang="zh-CN" sz="2000" dirty="0"/>
              <a:t>手持电动工具应进行</a:t>
            </a:r>
            <a:r>
              <a:rPr lang="zh-CN" altLang="zh-CN" sz="2000" dirty="0" smtClean="0"/>
              <a:t>定期检查</a:t>
            </a:r>
            <a:r>
              <a:rPr lang="en-US" altLang="zh-CN" sz="2000" dirty="0" smtClean="0"/>
              <a:t>, </a:t>
            </a:r>
            <a:r>
              <a:rPr lang="zh-CN" altLang="zh-CN" sz="2000" dirty="0"/>
              <a:t>并有</a:t>
            </a:r>
            <a:r>
              <a:rPr lang="zh-CN" altLang="zh-CN" sz="2000" dirty="0" smtClean="0"/>
              <a:t>记录</a:t>
            </a:r>
            <a:r>
              <a:rPr lang="en-US" altLang="zh-CN" sz="2000" dirty="0" smtClean="0"/>
              <a:t>, </a:t>
            </a:r>
            <a:r>
              <a:rPr lang="zh-CN" altLang="zh-CN" sz="2000" dirty="0"/>
              <a:t>绝缘电阻</a:t>
            </a:r>
            <a:r>
              <a:rPr lang="zh-CN" altLang="zh-CN" sz="2000" dirty="0" smtClean="0"/>
              <a:t>应符合</a:t>
            </a:r>
            <a:r>
              <a:rPr lang="zh-CN" altLang="zh-CN" sz="2000" dirty="0"/>
              <a:t>现行</a:t>
            </a:r>
            <a:r>
              <a:rPr lang="zh-CN" altLang="zh-CN" sz="2000" dirty="0" smtClean="0"/>
              <a:t>国家标准《手持式电动工具的管理使用检查和维修安全技术规程》</a:t>
            </a:r>
            <a:r>
              <a:rPr lang="en-US" altLang="zh-CN" sz="2000" dirty="0" smtClean="0"/>
              <a:t>GB/T3787 </a:t>
            </a:r>
            <a:r>
              <a:rPr lang="zh-CN" altLang="zh-CN" sz="2000" dirty="0"/>
              <a:t>的规定。</a:t>
            </a:r>
          </a:p>
          <a:p>
            <a:r>
              <a:rPr lang="en-US" altLang="zh-CN" sz="2000" dirty="0"/>
              <a:t>6. 6. 3    </a:t>
            </a:r>
            <a:r>
              <a:rPr lang="zh-CN" altLang="zh-CN" sz="2000" dirty="0"/>
              <a:t>手持式及移动式用电设备的配电线路应设置额定剩余动作电流值不大于</a:t>
            </a:r>
            <a:r>
              <a:rPr lang="en-US" altLang="zh-CN" sz="2000" dirty="0"/>
              <a:t>30mA</a:t>
            </a:r>
            <a:r>
              <a:rPr lang="zh-CN" altLang="zh-CN" sz="2000" dirty="0"/>
              <a:t>的剩余</a:t>
            </a:r>
            <a:r>
              <a:rPr lang="zh-CN" altLang="zh-CN" sz="2000" dirty="0" smtClean="0"/>
              <a:t>电路保护器</a:t>
            </a:r>
            <a:r>
              <a:rPr lang="en-US" altLang="zh-CN" sz="2000" dirty="0" smtClean="0"/>
              <a:t>, </a:t>
            </a:r>
            <a:r>
              <a:rPr lang="zh-CN" altLang="zh-CN" sz="2000" dirty="0" smtClean="0"/>
              <a:t>符合《 民用建筑电气 设计标准》</a:t>
            </a:r>
            <a:r>
              <a:rPr lang="en-US" altLang="zh-CN" sz="2000" dirty="0" smtClean="0"/>
              <a:t>GB51348 </a:t>
            </a:r>
            <a:r>
              <a:rPr lang="zh-CN" altLang="zh-CN" sz="2000" dirty="0"/>
              <a:t>的规定</a:t>
            </a:r>
            <a:r>
              <a:rPr lang="zh-CN" altLang="zh-CN" sz="2000" dirty="0" smtClean="0"/>
              <a:t>。</a:t>
            </a:r>
            <a:endParaRPr lang="zh-CN" altLang="zh-CN" sz="2000" dirty="0"/>
          </a:p>
        </p:txBody>
      </p:sp>
    </p:spTree>
    <p:extLst>
      <p:ext uri="{BB962C8B-B14F-4D97-AF65-F5344CB8AC3E}">
        <p14:creationId xmlns:p14="http://schemas.microsoft.com/office/powerpoint/2010/main" val="20243399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623392" y="404665"/>
            <a:ext cx="2448272" cy="576063"/>
          </a:xfrm>
        </p:spPr>
        <p:txBody>
          <a:bodyPr vert="horz" wrap="square" lIns="91440" tIns="45720" rIns="91440" bIns="45720" numCol="1" anchor="ctr" anchorCtr="0" compatLnSpc="1">
            <a:no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smtClean="0">
                <a:ln>
                  <a:noFill/>
                </a:ln>
                <a:solidFill>
                  <a:srgbClr val="0086C7"/>
                </a:solidFill>
                <a:effectLst/>
                <a:uLnTx/>
                <a:uFillTx/>
                <a:latin typeface="微软雅黑" panose="020B0503020204020204" pitchFamily="34" charset="-122"/>
                <a:ea typeface="微软雅黑" panose="020B0503020204020204" pitchFamily="34" charset="-122"/>
                <a:cs typeface="+mn-cs"/>
              </a:rPr>
              <a:t>作业前准备</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42</a:t>
            </a:fld>
            <a:endParaRPr lang="en-US" altLang="zh-CN" sz="1400" dirty="0">
              <a:latin typeface="Arial Black" panose="020B0A04020102020204" pitchFamily="34" charset="0"/>
            </a:endParaRPr>
          </a:p>
        </p:txBody>
      </p:sp>
      <p:sp>
        <p:nvSpPr>
          <p:cNvPr id="7" name="文本框 2"/>
          <p:cNvSpPr txBox="1"/>
          <p:nvPr/>
        </p:nvSpPr>
        <p:spPr>
          <a:xfrm>
            <a:off x="841002" y="1268760"/>
            <a:ext cx="10727606" cy="4401205"/>
          </a:xfrm>
          <a:prstGeom prst="rect">
            <a:avLst/>
          </a:prstGeom>
          <a:noFill/>
        </p:spPr>
        <p:txBody>
          <a:bodyPr wrap="square" rtlCol="0">
            <a:spAutoFit/>
          </a:bodyPr>
          <a:lstStyle/>
          <a:p>
            <a:r>
              <a:rPr lang="en-US" altLang="zh-CN" sz="2000" dirty="0" smtClean="0"/>
              <a:t>6</a:t>
            </a:r>
            <a:r>
              <a:rPr lang="en-US" altLang="zh-CN" sz="2000" dirty="0"/>
              <a:t>. 6. 4    </a:t>
            </a:r>
            <a:r>
              <a:rPr lang="zh-CN" altLang="zh-CN" sz="2000" dirty="0"/>
              <a:t>有限空间作业使用的</a:t>
            </a:r>
            <a:r>
              <a:rPr lang="zh-CN" altLang="zh-CN" sz="2000" dirty="0" smtClean="0"/>
              <a:t>照明灯具</a:t>
            </a:r>
            <a:r>
              <a:rPr lang="en-US" altLang="zh-CN" sz="2000" dirty="0" smtClean="0"/>
              <a:t>,  </a:t>
            </a:r>
            <a:r>
              <a:rPr lang="zh-CN" altLang="zh-CN" sz="2000" dirty="0"/>
              <a:t>其安装高度距</a:t>
            </a:r>
            <a:r>
              <a:rPr lang="zh-CN" altLang="zh-CN" sz="2000" dirty="0" smtClean="0"/>
              <a:t>地面</a:t>
            </a:r>
            <a:r>
              <a:rPr lang="en-US" altLang="zh-CN" sz="2000" dirty="0" smtClean="0"/>
              <a:t>2.5m</a:t>
            </a:r>
            <a:r>
              <a:rPr lang="zh-CN" altLang="zh-CN" sz="2000" dirty="0" smtClean="0"/>
              <a:t>及</a:t>
            </a:r>
            <a:r>
              <a:rPr lang="zh-CN" altLang="zh-CN" sz="2000" dirty="0"/>
              <a:t>以下</a:t>
            </a:r>
            <a:r>
              <a:rPr lang="zh-CN" altLang="zh-CN" sz="2000" dirty="0" smtClean="0"/>
              <a:t>时</a:t>
            </a:r>
            <a:r>
              <a:rPr lang="en-US" altLang="zh-CN" sz="2000" dirty="0" smtClean="0"/>
              <a:t>, </a:t>
            </a:r>
            <a:r>
              <a:rPr lang="zh-CN" altLang="zh-CN" sz="2000" dirty="0"/>
              <a:t>额定电压不应超过 </a:t>
            </a:r>
            <a:r>
              <a:rPr lang="en-US" altLang="zh-CN" sz="2000" dirty="0"/>
              <a:t>24V</a:t>
            </a:r>
            <a:r>
              <a:rPr lang="zh-CN" altLang="zh-CN" sz="2000" dirty="0"/>
              <a:t>；在</a:t>
            </a:r>
            <a:r>
              <a:rPr lang="zh-CN" altLang="zh-CN" sz="2000" dirty="0" smtClean="0"/>
              <a:t>积水、</a:t>
            </a:r>
            <a:r>
              <a:rPr lang="zh-CN" altLang="zh-CN" sz="2000" dirty="0"/>
              <a:t>结露等潮湿环境</a:t>
            </a:r>
            <a:r>
              <a:rPr lang="zh-CN" altLang="zh-CN" sz="2000" dirty="0" smtClean="0"/>
              <a:t>和金属</a:t>
            </a:r>
            <a:r>
              <a:rPr lang="zh-CN" altLang="zh-CN" sz="2000" dirty="0"/>
              <a:t>容器中作业</a:t>
            </a:r>
            <a:r>
              <a:rPr lang="zh-CN" altLang="zh-CN" sz="2000" dirty="0" smtClean="0"/>
              <a:t>时</a:t>
            </a:r>
            <a:r>
              <a:rPr lang="en-US" altLang="zh-CN" sz="2000" dirty="0" smtClean="0"/>
              <a:t>, </a:t>
            </a:r>
            <a:r>
              <a:rPr lang="zh-CN" altLang="zh-CN" sz="2000" dirty="0"/>
              <a:t>额定电压不应</a:t>
            </a:r>
            <a:r>
              <a:rPr lang="zh-CN" altLang="zh-CN" sz="2000" dirty="0" smtClean="0"/>
              <a:t>超过</a:t>
            </a:r>
            <a:r>
              <a:rPr lang="en-US" altLang="zh-CN" sz="2000" dirty="0" smtClean="0"/>
              <a:t>12V</a:t>
            </a:r>
            <a:r>
              <a:rPr lang="en-US" altLang="zh-CN" sz="2000" dirty="0"/>
              <a:t>, </a:t>
            </a:r>
            <a:r>
              <a:rPr lang="zh-CN" altLang="zh-CN" sz="2000" dirty="0"/>
              <a:t>灯具防护等级不</a:t>
            </a:r>
            <a:r>
              <a:rPr lang="zh-CN" altLang="zh-CN" sz="2000" dirty="0" smtClean="0"/>
              <a:t>低于</a:t>
            </a:r>
            <a:r>
              <a:rPr lang="en-US" altLang="zh-CN" sz="2000" dirty="0" smtClean="0"/>
              <a:t>IP65, </a:t>
            </a:r>
            <a:r>
              <a:rPr lang="zh-CN" altLang="zh-CN" sz="2000" dirty="0" smtClean="0"/>
              <a:t>符合《</a:t>
            </a:r>
            <a:r>
              <a:rPr lang="zh-CN" altLang="zh-CN" sz="2000" dirty="0"/>
              <a:t>外壳</a:t>
            </a:r>
            <a:r>
              <a:rPr lang="zh-CN" altLang="zh-CN" sz="2000" dirty="0" smtClean="0"/>
              <a:t>防护等级</a:t>
            </a:r>
            <a:r>
              <a:rPr lang="en-US" altLang="zh-CN" sz="2000" dirty="0" smtClean="0"/>
              <a:t> </a:t>
            </a:r>
            <a:r>
              <a:rPr lang="en-US" altLang="zh-CN" sz="2000" dirty="0"/>
              <a:t>(IP</a:t>
            </a:r>
            <a:r>
              <a:rPr lang="zh-CN" altLang="zh-CN" sz="2000" dirty="0"/>
              <a:t>代码</a:t>
            </a:r>
            <a:r>
              <a:rPr lang="en-US" altLang="zh-CN" sz="2000" dirty="0"/>
              <a:t>)</a:t>
            </a:r>
            <a:r>
              <a:rPr lang="zh-CN" altLang="zh-CN" sz="2000" dirty="0" smtClean="0"/>
              <a:t>》</a:t>
            </a:r>
            <a:r>
              <a:rPr lang="en-US" altLang="zh-CN" sz="2000" dirty="0" smtClean="0"/>
              <a:t>GB4208</a:t>
            </a:r>
            <a:r>
              <a:rPr lang="zh-CN" altLang="zh-CN" sz="2000" dirty="0" smtClean="0"/>
              <a:t>的</a:t>
            </a:r>
            <a:r>
              <a:rPr lang="zh-CN" altLang="zh-CN" sz="2000" dirty="0"/>
              <a:t>规定。</a:t>
            </a:r>
          </a:p>
          <a:p>
            <a:r>
              <a:rPr lang="en-US" altLang="zh-CN" sz="2000" dirty="0"/>
              <a:t>6. 6. 5    </a:t>
            </a:r>
            <a:r>
              <a:rPr lang="zh-CN" altLang="zh-CN" sz="2000" dirty="0"/>
              <a:t>行灯使用的</a:t>
            </a:r>
            <a:r>
              <a:rPr lang="zh-CN" altLang="zh-CN" sz="2000" dirty="0" smtClean="0"/>
              <a:t>降压变压器</a:t>
            </a:r>
            <a:r>
              <a:rPr lang="en-US" altLang="zh-CN" sz="2000" dirty="0" smtClean="0"/>
              <a:t>, </a:t>
            </a:r>
            <a:r>
              <a:rPr lang="zh-CN" altLang="zh-CN" sz="2000" dirty="0"/>
              <a:t>应采用</a:t>
            </a:r>
            <a:r>
              <a:rPr lang="zh-CN" altLang="zh-CN" sz="2000" dirty="0" smtClean="0"/>
              <a:t>隔离变压器</a:t>
            </a:r>
            <a:r>
              <a:rPr lang="en-US" altLang="zh-CN" sz="2000" dirty="0" smtClean="0"/>
              <a:t>, </a:t>
            </a:r>
            <a:r>
              <a:rPr lang="zh-CN" altLang="zh-CN" sz="2000" dirty="0" smtClean="0"/>
              <a:t>安全电压应</a:t>
            </a:r>
            <a:r>
              <a:rPr lang="zh-CN" altLang="zh-CN" sz="2000" dirty="0"/>
              <a:t>符合现行</a:t>
            </a:r>
            <a:r>
              <a:rPr lang="zh-CN" altLang="zh-CN" sz="2000" dirty="0" smtClean="0"/>
              <a:t>国家标准《</a:t>
            </a:r>
            <a:r>
              <a:rPr lang="zh-CN" altLang="zh-CN" sz="2000" dirty="0"/>
              <a:t>特低电压</a:t>
            </a:r>
            <a:r>
              <a:rPr lang="en-US" altLang="zh-CN" sz="2000" dirty="0"/>
              <a:t>  (ELV)  </a:t>
            </a:r>
            <a:r>
              <a:rPr lang="zh-CN" altLang="zh-CN" sz="2000" dirty="0"/>
              <a:t>限值</a:t>
            </a:r>
            <a:r>
              <a:rPr lang="zh-CN" altLang="zh-CN" sz="2000" dirty="0" smtClean="0"/>
              <a:t>》</a:t>
            </a:r>
            <a:r>
              <a:rPr lang="en-US" altLang="zh-CN" sz="2000" dirty="0" smtClean="0"/>
              <a:t>GB/T3805 </a:t>
            </a:r>
            <a:r>
              <a:rPr lang="zh-CN" altLang="zh-CN" sz="2000" dirty="0"/>
              <a:t>的</a:t>
            </a:r>
            <a:r>
              <a:rPr lang="zh-CN" altLang="zh-CN" sz="2000" dirty="0" smtClean="0"/>
              <a:t>规定。</a:t>
            </a:r>
            <a:r>
              <a:rPr lang="zh-CN" altLang="zh-CN" sz="2000" dirty="0"/>
              <a:t>行灯的变压器不得放在金属容器内和特别潮湿的</a:t>
            </a:r>
            <a:r>
              <a:rPr lang="zh-CN" altLang="zh-CN" sz="2000" dirty="0" smtClean="0"/>
              <a:t>地方</a:t>
            </a:r>
            <a:r>
              <a:rPr lang="en-US" altLang="zh-CN" sz="2000" dirty="0" smtClean="0"/>
              <a:t>, </a:t>
            </a:r>
            <a:r>
              <a:rPr lang="zh-CN" altLang="zh-CN" sz="2000" dirty="0"/>
              <a:t>绝缘 电阻应不小于</a:t>
            </a:r>
            <a:r>
              <a:rPr lang="en-US" altLang="zh-CN" sz="2000" dirty="0"/>
              <a:t>2MΩ, </a:t>
            </a:r>
            <a:r>
              <a:rPr lang="zh-CN" altLang="zh-CN" sz="2000" dirty="0"/>
              <a:t>并定期检测。</a:t>
            </a:r>
          </a:p>
          <a:p>
            <a:r>
              <a:rPr lang="en-US" altLang="zh-CN" sz="2000" dirty="0"/>
              <a:t>6. 6. 6    </a:t>
            </a:r>
            <a:r>
              <a:rPr lang="zh-CN" altLang="zh-CN" sz="2000" dirty="0"/>
              <a:t>当作业空间无法通过</a:t>
            </a:r>
            <a:r>
              <a:rPr lang="zh-CN" altLang="zh-CN" sz="2000" dirty="0" smtClean="0"/>
              <a:t>目视、</a:t>
            </a:r>
            <a:r>
              <a:rPr lang="zh-CN" altLang="zh-CN" sz="2000" dirty="0"/>
              <a:t>喊话等方式沟通</a:t>
            </a:r>
            <a:r>
              <a:rPr lang="zh-CN" altLang="zh-CN" sz="2000" dirty="0" smtClean="0"/>
              <a:t>时</a:t>
            </a:r>
            <a:r>
              <a:rPr lang="en-US" altLang="zh-CN" sz="2000" dirty="0" smtClean="0"/>
              <a:t>,  </a:t>
            </a:r>
            <a:r>
              <a:rPr lang="zh-CN" altLang="zh-CN" sz="2000" dirty="0"/>
              <a:t>应</a:t>
            </a:r>
            <a:r>
              <a:rPr lang="zh-CN" altLang="zh-CN" sz="2000" dirty="0" smtClean="0"/>
              <a:t>使用对讲机</a:t>
            </a:r>
            <a:r>
              <a:rPr lang="zh-CN" altLang="zh-CN" sz="2000" dirty="0"/>
              <a:t>等专业通讯</a:t>
            </a:r>
            <a:r>
              <a:rPr lang="zh-CN" altLang="zh-CN" sz="2000" dirty="0" smtClean="0"/>
              <a:t>设备</a:t>
            </a:r>
            <a:r>
              <a:rPr lang="en-US" altLang="zh-CN" sz="2000" dirty="0" smtClean="0"/>
              <a:t>, </a:t>
            </a:r>
            <a:r>
              <a:rPr lang="zh-CN" altLang="zh-CN" sz="2000" dirty="0"/>
              <a:t>便于现场作业人员之间的沟通</a:t>
            </a:r>
            <a:r>
              <a:rPr lang="zh-CN" altLang="zh-CN" sz="2000" dirty="0" smtClean="0"/>
              <a:t>。</a:t>
            </a:r>
            <a:endParaRPr lang="en-US" altLang="zh-CN" sz="2000" dirty="0" smtClean="0"/>
          </a:p>
          <a:p>
            <a:r>
              <a:rPr lang="en-US" altLang="zh-CN" sz="2000" b="1" dirty="0"/>
              <a:t>6. 7    </a:t>
            </a:r>
            <a:r>
              <a:rPr lang="zh-CN" altLang="zh-CN" sz="2000" b="1" dirty="0"/>
              <a:t>防护设备与用品</a:t>
            </a:r>
          </a:p>
          <a:p>
            <a:r>
              <a:rPr lang="en-US" altLang="zh-CN" sz="2000" dirty="0"/>
              <a:t>6. 7. 1    </a:t>
            </a:r>
            <a:r>
              <a:rPr lang="zh-CN" altLang="zh-CN" sz="2000" dirty="0"/>
              <a:t>当作业人员进入有限空间作业</a:t>
            </a:r>
            <a:r>
              <a:rPr lang="zh-CN" altLang="zh-CN" sz="2000" dirty="0" smtClean="0"/>
              <a:t>时</a:t>
            </a:r>
            <a:r>
              <a:rPr lang="en-US" altLang="zh-CN" sz="2000" dirty="0" smtClean="0"/>
              <a:t>,  </a:t>
            </a:r>
            <a:r>
              <a:rPr lang="zh-CN" altLang="zh-CN" sz="2000" dirty="0"/>
              <a:t>应根据作业环境</a:t>
            </a:r>
            <a:r>
              <a:rPr lang="zh-CN" altLang="zh-CN" sz="2000" dirty="0" smtClean="0"/>
              <a:t>选择并</a:t>
            </a:r>
            <a:r>
              <a:rPr lang="zh-CN" altLang="zh-CN" sz="2000" dirty="0"/>
              <a:t>佩戴符合要求的个体防护用品与</a:t>
            </a:r>
            <a:r>
              <a:rPr lang="zh-CN" altLang="zh-CN" sz="2000" dirty="0" smtClean="0"/>
              <a:t>安全防护设备。</a:t>
            </a:r>
            <a:r>
              <a:rPr lang="zh-CN" altLang="zh-CN" sz="2000" dirty="0"/>
              <a:t>个体防护</a:t>
            </a:r>
            <a:r>
              <a:rPr lang="zh-CN" altLang="zh-CN" sz="2000" dirty="0" smtClean="0"/>
              <a:t>用品与</a:t>
            </a:r>
            <a:r>
              <a:rPr lang="zh-CN" altLang="zh-CN" sz="2000" dirty="0"/>
              <a:t>安全防护设备主要包括</a:t>
            </a:r>
            <a:r>
              <a:rPr lang="en-US" altLang="zh-CN" sz="2000" dirty="0"/>
              <a:t>: </a:t>
            </a:r>
            <a:r>
              <a:rPr lang="zh-CN" altLang="zh-CN" sz="2000" dirty="0" smtClean="0"/>
              <a:t>安全帽、护耳、耳塞、</a:t>
            </a:r>
            <a:r>
              <a:rPr lang="zh-CN" altLang="zh-CN" sz="2000" dirty="0"/>
              <a:t>防护</a:t>
            </a:r>
            <a:r>
              <a:rPr lang="zh-CN" altLang="zh-CN" sz="2000" dirty="0" smtClean="0"/>
              <a:t>服、防护鞋、防护眼镜、</a:t>
            </a:r>
            <a:r>
              <a:rPr lang="zh-CN" altLang="zh-CN" sz="2000" dirty="0"/>
              <a:t>防护</a:t>
            </a:r>
            <a:r>
              <a:rPr lang="zh-CN" altLang="zh-CN" sz="2000" dirty="0" smtClean="0"/>
              <a:t>手套、</a:t>
            </a:r>
            <a:r>
              <a:rPr lang="zh-CN" altLang="zh-CN" sz="2000" dirty="0"/>
              <a:t>全身式</a:t>
            </a:r>
            <a:r>
              <a:rPr lang="zh-CN" altLang="zh-CN" sz="2000" dirty="0" smtClean="0"/>
              <a:t>安全带、安全绳、</a:t>
            </a:r>
            <a:r>
              <a:rPr lang="zh-CN" altLang="zh-CN" sz="2000" dirty="0"/>
              <a:t>呼吸防护</a:t>
            </a:r>
            <a:r>
              <a:rPr lang="zh-CN" altLang="zh-CN" sz="2000" dirty="0" smtClean="0"/>
              <a:t>用品、</a:t>
            </a:r>
            <a:r>
              <a:rPr lang="zh-CN" altLang="zh-CN" sz="2000" dirty="0"/>
              <a:t>坠落防护</a:t>
            </a:r>
            <a:r>
              <a:rPr lang="zh-CN" altLang="zh-CN" sz="2000" dirty="0" smtClean="0"/>
              <a:t>用品、</a:t>
            </a:r>
            <a:r>
              <a:rPr lang="zh-CN" altLang="zh-CN" sz="2000" dirty="0"/>
              <a:t>便携式气体检测报警</a:t>
            </a:r>
            <a:r>
              <a:rPr lang="zh-CN" altLang="zh-CN" sz="2000" dirty="0" smtClean="0"/>
              <a:t>仪、</a:t>
            </a:r>
            <a:r>
              <a:rPr lang="zh-CN" altLang="zh-CN" sz="2000" dirty="0"/>
              <a:t>防酸防碱</a:t>
            </a:r>
            <a:r>
              <a:rPr lang="zh-CN" altLang="zh-CN" sz="2000" dirty="0" smtClean="0"/>
              <a:t>用具、三脚架、</a:t>
            </a:r>
            <a:r>
              <a:rPr lang="zh-CN" altLang="zh-CN" sz="2000" dirty="0"/>
              <a:t>正压式隔绝式逃生</a:t>
            </a:r>
            <a:r>
              <a:rPr lang="zh-CN" altLang="zh-CN" sz="2000" dirty="0" smtClean="0"/>
              <a:t>呼吸器、</a:t>
            </a:r>
            <a:r>
              <a:rPr lang="zh-CN" altLang="zh-CN" sz="2000" dirty="0"/>
              <a:t>照明灯和通信设备等</a:t>
            </a:r>
            <a:r>
              <a:rPr lang="zh-CN" altLang="zh-CN" sz="2000" dirty="0" smtClean="0"/>
              <a:t>。</a:t>
            </a:r>
            <a:endParaRPr lang="zh-CN" altLang="zh-CN" sz="2000" dirty="0"/>
          </a:p>
        </p:txBody>
      </p:sp>
    </p:spTree>
    <p:extLst>
      <p:ext uri="{BB962C8B-B14F-4D97-AF65-F5344CB8AC3E}">
        <p14:creationId xmlns:p14="http://schemas.microsoft.com/office/powerpoint/2010/main" val="26824011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623392" y="404665"/>
            <a:ext cx="2448272" cy="576063"/>
          </a:xfrm>
        </p:spPr>
        <p:txBody>
          <a:bodyPr vert="horz" wrap="square" lIns="91440" tIns="45720" rIns="91440" bIns="45720" numCol="1" anchor="ctr" anchorCtr="0" compatLnSpc="1">
            <a:no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smtClean="0">
                <a:ln>
                  <a:noFill/>
                </a:ln>
                <a:solidFill>
                  <a:srgbClr val="0086C7"/>
                </a:solidFill>
                <a:effectLst/>
                <a:uLnTx/>
                <a:uFillTx/>
                <a:latin typeface="微软雅黑" panose="020B0503020204020204" pitchFamily="34" charset="-122"/>
                <a:ea typeface="微软雅黑" panose="020B0503020204020204" pitchFamily="34" charset="-122"/>
                <a:cs typeface="+mn-cs"/>
              </a:rPr>
              <a:t>作业前准备</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43</a:t>
            </a:fld>
            <a:endParaRPr lang="en-US" altLang="zh-CN" sz="1400" dirty="0">
              <a:latin typeface="Arial Black" panose="020B0A04020102020204" pitchFamily="34" charset="0"/>
            </a:endParaRPr>
          </a:p>
        </p:txBody>
      </p:sp>
      <p:sp>
        <p:nvSpPr>
          <p:cNvPr id="7" name="文本框 2"/>
          <p:cNvSpPr txBox="1"/>
          <p:nvPr/>
        </p:nvSpPr>
        <p:spPr>
          <a:xfrm>
            <a:off x="841002" y="1483037"/>
            <a:ext cx="10727606" cy="3170099"/>
          </a:xfrm>
          <a:prstGeom prst="rect">
            <a:avLst/>
          </a:prstGeom>
          <a:noFill/>
        </p:spPr>
        <p:txBody>
          <a:bodyPr wrap="square" rtlCol="0">
            <a:spAutoFit/>
          </a:bodyPr>
          <a:lstStyle/>
          <a:p>
            <a:r>
              <a:rPr lang="en-US" altLang="zh-CN" sz="2000" dirty="0" smtClean="0"/>
              <a:t>6</a:t>
            </a:r>
            <a:r>
              <a:rPr lang="en-US" altLang="zh-CN" sz="2000" dirty="0"/>
              <a:t>. 7. 2    </a:t>
            </a:r>
            <a:r>
              <a:rPr lang="zh-CN" altLang="zh-CN" sz="2000" dirty="0"/>
              <a:t>应</a:t>
            </a:r>
            <a:r>
              <a:rPr lang="zh-CN" altLang="zh-CN" sz="2000" dirty="0" smtClean="0"/>
              <a:t>按照《 个人防护装备选用规范》</a:t>
            </a:r>
            <a:r>
              <a:rPr lang="en-US" altLang="zh-CN" sz="2000" dirty="0" smtClean="0"/>
              <a:t>GB/T11651</a:t>
            </a:r>
            <a:r>
              <a:rPr lang="zh-CN" altLang="zh-CN" sz="2000" dirty="0" smtClean="0"/>
              <a:t>的要求</a:t>
            </a:r>
            <a:r>
              <a:rPr lang="en-US" altLang="zh-CN" sz="2000" dirty="0" smtClean="0"/>
              <a:t>, </a:t>
            </a:r>
            <a:r>
              <a:rPr lang="zh-CN" altLang="zh-CN" sz="2000" dirty="0"/>
              <a:t>根据不同作业</a:t>
            </a:r>
            <a:r>
              <a:rPr lang="zh-CN" altLang="zh-CN" sz="2000" dirty="0" smtClean="0"/>
              <a:t>环境</a:t>
            </a:r>
            <a:r>
              <a:rPr lang="en-US" altLang="zh-CN" sz="2000" dirty="0" smtClean="0"/>
              <a:t>, </a:t>
            </a:r>
            <a:r>
              <a:rPr lang="zh-CN" altLang="zh-CN" sz="2000" dirty="0"/>
              <a:t>为作业人员配备相应的个体防护</a:t>
            </a:r>
            <a:r>
              <a:rPr lang="zh-CN" altLang="zh-CN" sz="2000" dirty="0" smtClean="0"/>
              <a:t>装备</a:t>
            </a:r>
            <a:r>
              <a:rPr lang="en-US" altLang="zh-CN" sz="2000" dirty="0" smtClean="0"/>
              <a:t>, </a:t>
            </a:r>
            <a:r>
              <a:rPr lang="zh-CN" altLang="zh-CN" sz="2000" dirty="0"/>
              <a:t>并</a:t>
            </a:r>
            <a:r>
              <a:rPr lang="zh-CN" altLang="zh-CN" sz="2000" dirty="0" smtClean="0"/>
              <a:t>满足</a:t>
            </a:r>
            <a:r>
              <a:rPr lang="zh-CN" altLang="zh-CN" sz="2000" dirty="0"/>
              <a:t>以下要求</a:t>
            </a:r>
            <a:r>
              <a:rPr lang="en-US" altLang="zh-CN" sz="2000" dirty="0"/>
              <a:t>:</a:t>
            </a:r>
            <a:endParaRPr lang="zh-CN" altLang="zh-CN" sz="2000" dirty="0"/>
          </a:p>
          <a:p>
            <a:pPr marL="457200" indent="-457200">
              <a:buAutoNum type="arabicPlain"/>
            </a:pPr>
            <a:r>
              <a:rPr lang="zh-CN" altLang="zh-CN" sz="2000" dirty="0" smtClean="0"/>
              <a:t>易燃易爆环境</a:t>
            </a:r>
            <a:r>
              <a:rPr lang="en-US" altLang="zh-CN" sz="2000" dirty="0" smtClean="0"/>
              <a:t>, </a:t>
            </a:r>
            <a:r>
              <a:rPr lang="zh-CN" altLang="zh-CN" sz="2000" dirty="0"/>
              <a:t>应配备防静电</a:t>
            </a:r>
            <a:r>
              <a:rPr lang="zh-CN" altLang="zh-CN" sz="2000" dirty="0" smtClean="0"/>
              <a:t>服、</a:t>
            </a:r>
            <a:r>
              <a:rPr lang="zh-CN" altLang="zh-CN" sz="2000" dirty="0"/>
              <a:t>防静电鞋</a:t>
            </a:r>
            <a:r>
              <a:rPr lang="zh-CN" altLang="zh-CN" sz="2000" dirty="0" smtClean="0"/>
              <a:t>；</a:t>
            </a:r>
            <a:endParaRPr lang="en-US" altLang="zh-CN" sz="2000" dirty="0" smtClean="0"/>
          </a:p>
          <a:p>
            <a:pPr marL="457200" indent="-457200">
              <a:buAutoNum type="arabicPlain"/>
            </a:pPr>
            <a:r>
              <a:rPr lang="zh-CN" altLang="zh-CN" sz="2000" dirty="0" smtClean="0"/>
              <a:t>涉水</a:t>
            </a:r>
            <a:r>
              <a:rPr lang="zh-CN" altLang="zh-CN" sz="2000" dirty="0"/>
              <a:t>作业</a:t>
            </a:r>
            <a:r>
              <a:rPr lang="zh-CN" altLang="zh-CN" sz="2000" dirty="0" smtClean="0"/>
              <a:t>环境</a:t>
            </a:r>
            <a:r>
              <a:rPr lang="en-US" altLang="zh-CN" sz="2000" dirty="0" smtClean="0"/>
              <a:t>, </a:t>
            </a:r>
            <a:r>
              <a:rPr lang="zh-CN" altLang="zh-CN" sz="2000" dirty="0"/>
              <a:t>应配备防水</a:t>
            </a:r>
            <a:r>
              <a:rPr lang="zh-CN" altLang="zh-CN" sz="2000" dirty="0" smtClean="0"/>
              <a:t>服、</a:t>
            </a:r>
            <a:r>
              <a:rPr lang="zh-CN" altLang="zh-CN" sz="2000" dirty="0"/>
              <a:t>防水胶鞋；</a:t>
            </a:r>
          </a:p>
          <a:p>
            <a:r>
              <a:rPr lang="en-US" altLang="zh-CN" sz="2000" dirty="0" smtClean="0"/>
              <a:t>3    </a:t>
            </a:r>
            <a:r>
              <a:rPr lang="zh-CN" altLang="zh-CN" sz="2000" dirty="0"/>
              <a:t>接触</a:t>
            </a:r>
            <a:r>
              <a:rPr lang="zh-CN" altLang="zh-CN" sz="2000" dirty="0" smtClean="0"/>
              <a:t>酸、</a:t>
            </a:r>
            <a:r>
              <a:rPr lang="zh-CN" altLang="zh-CN" sz="2000" dirty="0"/>
              <a:t>碱等腐蚀性化学品</a:t>
            </a:r>
            <a:r>
              <a:rPr lang="zh-CN" altLang="zh-CN" sz="2000" dirty="0" smtClean="0"/>
              <a:t>的</a:t>
            </a:r>
            <a:r>
              <a:rPr lang="en-US" altLang="zh-CN" sz="2000" dirty="0" smtClean="0"/>
              <a:t>, </a:t>
            </a:r>
            <a:r>
              <a:rPr lang="zh-CN" altLang="zh-CN" sz="2000" dirty="0"/>
              <a:t>应配备防</a:t>
            </a:r>
            <a:r>
              <a:rPr lang="zh-CN" altLang="zh-CN" sz="2000" dirty="0" smtClean="0"/>
              <a:t>酸、</a:t>
            </a:r>
            <a:r>
              <a:rPr lang="zh-CN" altLang="zh-CN" sz="2000" dirty="0"/>
              <a:t>防碱</a:t>
            </a:r>
            <a:r>
              <a:rPr lang="zh-CN" altLang="zh-CN" sz="2000" dirty="0" smtClean="0"/>
              <a:t>防护服、</a:t>
            </a:r>
            <a:r>
              <a:rPr lang="zh-CN" altLang="zh-CN" sz="2000" dirty="0"/>
              <a:t>防护</a:t>
            </a:r>
            <a:r>
              <a:rPr lang="zh-CN" altLang="zh-CN" sz="2000" dirty="0" smtClean="0"/>
              <a:t>鞋、</a:t>
            </a:r>
            <a:r>
              <a:rPr lang="zh-CN" altLang="zh-CN" sz="2000" dirty="0"/>
              <a:t>防护眼镜和防护手套；</a:t>
            </a:r>
          </a:p>
          <a:p>
            <a:r>
              <a:rPr lang="en-US" altLang="zh-CN" sz="2000" dirty="0"/>
              <a:t>4    </a:t>
            </a:r>
            <a:r>
              <a:rPr lang="zh-CN" altLang="zh-CN" sz="2000" dirty="0"/>
              <a:t>当有限空间作业空间噪声大于 </a:t>
            </a:r>
            <a:r>
              <a:rPr lang="en-US" altLang="zh-CN" sz="2000" dirty="0"/>
              <a:t>85dB(A</a:t>
            </a:r>
            <a:r>
              <a:rPr lang="en-US" altLang="zh-CN" sz="2000" dirty="0" smtClean="0"/>
              <a:t>) </a:t>
            </a:r>
            <a:r>
              <a:rPr lang="zh-CN" altLang="zh-CN" sz="2000" dirty="0" smtClean="0"/>
              <a:t>时 </a:t>
            </a:r>
            <a:r>
              <a:rPr lang="en-US" altLang="zh-CN" sz="2000" dirty="0"/>
              <a:t>, </a:t>
            </a:r>
            <a:r>
              <a:rPr lang="zh-CN" altLang="zh-CN" sz="2000" dirty="0"/>
              <a:t>应配备</a:t>
            </a:r>
            <a:r>
              <a:rPr lang="zh-CN" altLang="zh-CN" sz="2000" dirty="0" smtClean="0"/>
              <a:t>耳塞</a:t>
            </a:r>
            <a:r>
              <a:rPr lang="zh-CN" altLang="zh-CN" sz="2000" dirty="0"/>
              <a:t>或耳罩；</a:t>
            </a:r>
          </a:p>
          <a:p>
            <a:pPr marL="457200" indent="-457200">
              <a:buAutoNum type="arabicPlain" startAt="5"/>
            </a:pPr>
            <a:r>
              <a:rPr lang="zh-CN" altLang="zh-CN" sz="2000" dirty="0" smtClean="0"/>
              <a:t>气体</a:t>
            </a:r>
            <a:r>
              <a:rPr lang="zh-CN" altLang="zh-CN" sz="2000" dirty="0"/>
              <a:t>检测不符合本规程</a:t>
            </a:r>
            <a:r>
              <a:rPr lang="zh-CN" altLang="zh-CN" sz="2000" dirty="0" smtClean="0"/>
              <a:t>第</a:t>
            </a:r>
            <a:r>
              <a:rPr lang="en-US" altLang="zh-CN" sz="2000" dirty="0" smtClean="0"/>
              <a:t>5. 2.1</a:t>
            </a:r>
            <a:r>
              <a:rPr lang="zh-CN" altLang="zh-CN" sz="2000" dirty="0" smtClean="0"/>
              <a:t>条</a:t>
            </a:r>
            <a:r>
              <a:rPr lang="zh-CN" altLang="zh-CN" sz="2000" dirty="0"/>
              <a:t>规定的受限空间内</a:t>
            </a:r>
            <a:r>
              <a:rPr lang="zh-CN" altLang="zh-CN" sz="2000" dirty="0" smtClean="0"/>
              <a:t>作业时</a:t>
            </a:r>
            <a:r>
              <a:rPr lang="en-US" altLang="zh-CN" sz="2000" dirty="0" smtClean="0"/>
              <a:t>, </a:t>
            </a:r>
            <a:r>
              <a:rPr lang="zh-CN" altLang="zh-CN" sz="2000" dirty="0"/>
              <a:t>作业人员应佩戴</a:t>
            </a:r>
            <a:r>
              <a:rPr lang="zh-CN" altLang="zh-CN" sz="2000" dirty="0" smtClean="0"/>
              <a:t>符合《自给</a:t>
            </a:r>
            <a:endParaRPr lang="en-US" altLang="zh-CN" sz="2000" dirty="0" smtClean="0"/>
          </a:p>
          <a:p>
            <a:r>
              <a:rPr lang="zh-CN" altLang="zh-CN" sz="2000" dirty="0" smtClean="0"/>
              <a:t>开路式压缩空气呼吸器》</a:t>
            </a:r>
            <a:r>
              <a:rPr lang="en-US" altLang="zh-CN" sz="2000" dirty="0" smtClean="0"/>
              <a:t>GB</a:t>
            </a:r>
            <a:r>
              <a:rPr lang="en-US" altLang="zh-CN" sz="2000" dirty="0"/>
              <a:t>/ T16556 </a:t>
            </a:r>
            <a:r>
              <a:rPr lang="zh-CN" altLang="zh-CN" sz="2000" dirty="0"/>
              <a:t>规定的正压式隔绝式呼吸防护用品</a:t>
            </a:r>
            <a:r>
              <a:rPr lang="zh-CN" altLang="zh-CN" sz="2000" dirty="0" smtClean="0"/>
              <a:t>。</a:t>
            </a:r>
            <a:endParaRPr lang="en-US" altLang="zh-CN" sz="2000" dirty="0" smtClean="0"/>
          </a:p>
          <a:p>
            <a:r>
              <a:rPr lang="en-US" altLang="zh-CN" sz="2000" dirty="0"/>
              <a:t>6. 7. 3    </a:t>
            </a:r>
            <a:r>
              <a:rPr lang="zh-CN" altLang="zh-CN" sz="2000" dirty="0"/>
              <a:t>有限空间安全作业设备及应急救援物资应按城镇市政</a:t>
            </a:r>
            <a:r>
              <a:rPr lang="zh-CN" altLang="zh-CN" sz="2000" dirty="0" smtClean="0"/>
              <a:t>基础</a:t>
            </a:r>
            <a:r>
              <a:rPr lang="zh-CN" altLang="zh-CN" sz="2000" dirty="0"/>
              <a:t>设施专业类别不同进行配备 </a:t>
            </a:r>
            <a:r>
              <a:rPr lang="en-US" altLang="zh-CN" sz="2000" dirty="0"/>
              <a:t>, </a:t>
            </a:r>
            <a:r>
              <a:rPr lang="zh-CN" altLang="zh-CN" sz="2000" dirty="0"/>
              <a:t>详</a:t>
            </a:r>
            <a:r>
              <a:rPr lang="zh-CN" altLang="zh-CN" sz="2000" dirty="0" smtClean="0"/>
              <a:t>见《市政基础设施有限空间常 用安全作业设备及应急救援物资表》</a:t>
            </a:r>
            <a:r>
              <a:rPr lang="en-US" altLang="zh-CN" sz="2000" dirty="0" smtClean="0"/>
              <a:t> </a:t>
            </a:r>
            <a:r>
              <a:rPr lang="en-US" altLang="zh-CN" sz="2000" dirty="0"/>
              <a:t>(</a:t>
            </a:r>
            <a:r>
              <a:rPr lang="zh-CN" altLang="zh-CN" sz="2000" dirty="0"/>
              <a:t>附录 </a:t>
            </a:r>
            <a:r>
              <a:rPr lang="en-US" altLang="zh-CN" sz="2000" dirty="0"/>
              <a:t>B) </a:t>
            </a:r>
            <a:r>
              <a:rPr lang="zh-CN" altLang="zh-CN" sz="2000" dirty="0" smtClean="0"/>
              <a:t>。</a:t>
            </a:r>
            <a:endParaRPr lang="zh-CN" altLang="zh-CN" sz="2000" dirty="0"/>
          </a:p>
        </p:txBody>
      </p:sp>
    </p:spTree>
    <p:extLst>
      <p:ext uri="{BB962C8B-B14F-4D97-AF65-F5344CB8AC3E}">
        <p14:creationId xmlns:p14="http://schemas.microsoft.com/office/powerpoint/2010/main" val="12813676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2" presetClass="entr" presetSubtype="4"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623392" y="404665"/>
            <a:ext cx="2448272" cy="576063"/>
          </a:xfrm>
        </p:spPr>
        <p:txBody>
          <a:bodyPr vert="horz" wrap="square" lIns="91440" tIns="45720" rIns="91440" bIns="45720" numCol="1" anchor="ctr" anchorCtr="0" compatLnSpc="1">
            <a:no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smtClean="0">
                <a:ln>
                  <a:noFill/>
                </a:ln>
                <a:solidFill>
                  <a:srgbClr val="0086C7"/>
                </a:solidFill>
                <a:effectLst/>
                <a:uLnTx/>
                <a:uFillTx/>
                <a:latin typeface="微软雅黑" panose="020B0503020204020204" pitchFamily="34" charset="-122"/>
                <a:ea typeface="微软雅黑" panose="020B0503020204020204" pitchFamily="34" charset="-122"/>
                <a:cs typeface="+mn-cs"/>
              </a:rPr>
              <a:t>作业前准备</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44</a:t>
            </a:fld>
            <a:endParaRPr lang="en-US" altLang="zh-CN" sz="1400" dirty="0">
              <a:latin typeface="Arial Black" panose="020B0A04020102020204" pitchFamily="34" charset="0"/>
            </a:endParaRPr>
          </a:p>
        </p:txBody>
      </p:sp>
      <p:sp>
        <p:nvSpPr>
          <p:cNvPr id="7" name="文本框 2"/>
          <p:cNvSpPr txBox="1"/>
          <p:nvPr/>
        </p:nvSpPr>
        <p:spPr>
          <a:xfrm>
            <a:off x="841002" y="1443548"/>
            <a:ext cx="10727606" cy="3785652"/>
          </a:xfrm>
          <a:prstGeom prst="rect">
            <a:avLst/>
          </a:prstGeom>
          <a:noFill/>
        </p:spPr>
        <p:txBody>
          <a:bodyPr wrap="square" rtlCol="0">
            <a:spAutoFit/>
          </a:bodyPr>
          <a:lstStyle/>
          <a:p>
            <a:r>
              <a:rPr lang="en-US" altLang="zh-CN" sz="2000" b="1" dirty="0"/>
              <a:t>6. 8    </a:t>
            </a:r>
            <a:r>
              <a:rPr lang="zh-CN" altLang="zh-CN" sz="2000" b="1" dirty="0"/>
              <a:t>警示标识</a:t>
            </a:r>
          </a:p>
          <a:p>
            <a:r>
              <a:rPr lang="en-US" altLang="zh-CN" sz="2000" dirty="0"/>
              <a:t>6. 8. 1    </a:t>
            </a:r>
            <a:r>
              <a:rPr lang="zh-CN" altLang="zh-CN" sz="2000" dirty="0"/>
              <a:t>在有限空间出入口关键部位应设置</a:t>
            </a:r>
            <a:r>
              <a:rPr lang="zh-CN" altLang="zh-CN" sz="2000" dirty="0" smtClean="0"/>
              <a:t>醒目、清晰、</a:t>
            </a:r>
            <a:r>
              <a:rPr lang="zh-CN" altLang="zh-CN" sz="2000" dirty="0"/>
              <a:t>规范</a:t>
            </a:r>
            <a:r>
              <a:rPr lang="zh-CN" altLang="zh-CN" sz="2000" dirty="0" smtClean="0"/>
              <a:t>的安全</a:t>
            </a:r>
            <a:r>
              <a:rPr lang="zh-CN" altLang="zh-CN" sz="2000" dirty="0"/>
              <a:t>警示</a:t>
            </a:r>
            <a:r>
              <a:rPr lang="zh-CN" altLang="zh-CN" sz="2000" dirty="0" smtClean="0"/>
              <a:t>标识</a:t>
            </a:r>
            <a:r>
              <a:rPr lang="en-US" altLang="zh-CN" sz="2000" dirty="0" smtClean="0"/>
              <a:t>,  </a:t>
            </a:r>
            <a:r>
              <a:rPr lang="zh-CN" altLang="zh-CN" sz="2000" dirty="0"/>
              <a:t>明确有限空间作业</a:t>
            </a:r>
            <a:r>
              <a:rPr lang="zh-CN" altLang="zh-CN" sz="2000" dirty="0" smtClean="0"/>
              <a:t>名称、编号、</a:t>
            </a:r>
            <a:r>
              <a:rPr lang="zh-CN" altLang="zh-CN" sz="2000" dirty="0"/>
              <a:t>危险因素及</a:t>
            </a:r>
            <a:r>
              <a:rPr lang="zh-CN" altLang="zh-CN" sz="2000" dirty="0" smtClean="0"/>
              <a:t>管控措施、</a:t>
            </a:r>
            <a:r>
              <a:rPr lang="zh-CN" altLang="zh-CN" sz="2000" dirty="0"/>
              <a:t>管理责任人联系</a:t>
            </a:r>
            <a:r>
              <a:rPr lang="zh-CN" altLang="zh-CN" sz="2000" dirty="0" smtClean="0"/>
              <a:t>方式、</a:t>
            </a:r>
            <a:r>
              <a:rPr lang="zh-CN" altLang="zh-CN" sz="2000" dirty="0"/>
              <a:t>应急装备和</a:t>
            </a:r>
            <a:r>
              <a:rPr lang="zh-CN" altLang="zh-CN" sz="2000" dirty="0" smtClean="0"/>
              <a:t>器材、</a:t>
            </a:r>
            <a:r>
              <a:rPr lang="zh-CN" altLang="zh-CN" sz="2000" dirty="0"/>
              <a:t>禁止事项、 应急</a:t>
            </a:r>
            <a:r>
              <a:rPr lang="zh-CN" altLang="zh-CN" sz="2000" dirty="0" smtClean="0"/>
              <a:t>措施等信息。安全警示标识应定期进行检查</a:t>
            </a:r>
            <a:r>
              <a:rPr lang="en-US" altLang="zh-CN" sz="2000" dirty="0" smtClean="0"/>
              <a:t>,  </a:t>
            </a:r>
            <a:r>
              <a:rPr lang="zh-CN" altLang="zh-CN" sz="2000" dirty="0" smtClean="0"/>
              <a:t>确保其完好</a:t>
            </a:r>
            <a:r>
              <a:rPr lang="zh-CN" altLang="zh-CN" sz="2000" dirty="0"/>
              <a:t>。</a:t>
            </a:r>
          </a:p>
          <a:p>
            <a:r>
              <a:rPr lang="en-US" altLang="zh-CN" sz="2000" dirty="0"/>
              <a:t>6. 8. 2    </a:t>
            </a:r>
            <a:r>
              <a:rPr lang="zh-CN" altLang="zh-CN" sz="2000" dirty="0"/>
              <a:t>有限空间作业</a:t>
            </a:r>
            <a:r>
              <a:rPr lang="zh-CN" altLang="zh-CN" sz="2000" dirty="0" smtClean="0"/>
              <a:t>前</a:t>
            </a:r>
            <a:r>
              <a:rPr lang="en-US" altLang="zh-CN" sz="2000" dirty="0" smtClean="0"/>
              <a:t>, </a:t>
            </a:r>
            <a:r>
              <a:rPr lang="zh-CN" altLang="zh-CN" sz="2000" dirty="0"/>
              <a:t>应划定安全作业</a:t>
            </a:r>
            <a:r>
              <a:rPr lang="zh-CN" altLang="zh-CN" sz="2000" dirty="0" smtClean="0"/>
              <a:t>区</a:t>
            </a:r>
            <a:r>
              <a:rPr lang="en-US" altLang="zh-CN" sz="2000" dirty="0" smtClean="0"/>
              <a:t>, </a:t>
            </a:r>
            <a:r>
              <a:rPr lang="zh-CN" altLang="zh-CN" sz="2000" dirty="0"/>
              <a:t>严禁非作业</a:t>
            </a:r>
            <a:r>
              <a:rPr lang="zh-CN" altLang="zh-CN" sz="2000" dirty="0" smtClean="0"/>
              <a:t>车辆及</a:t>
            </a:r>
            <a:r>
              <a:rPr lang="zh-CN" altLang="zh-CN" sz="2000" dirty="0"/>
              <a:t>人员</a:t>
            </a:r>
            <a:r>
              <a:rPr lang="zh-CN" altLang="zh-CN" sz="2000" dirty="0" smtClean="0"/>
              <a:t>进入。</a:t>
            </a:r>
            <a:r>
              <a:rPr lang="zh-CN" altLang="zh-CN" sz="2000" dirty="0"/>
              <a:t>当临时占路作业时 </a:t>
            </a:r>
            <a:r>
              <a:rPr lang="en-US" altLang="zh-CN" sz="2000" dirty="0"/>
              <a:t>, </a:t>
            </a:r>
            <a:r>
              <a:rPr lang="zh-CN" altLang="zh-CN" sz="2000" dirty="0"/>
              <a:t>应在作业区域迎车方向前放置 防</a:t>
            </a:r>
            <a:r>
              <a:rPr lang="zh-CN" altLang="zh-CN" sz="2000" dirty="0" smtClean="0"/>
              <a:t>护栏。</a:t>
            </a:r>
            <a:r>
              <a:rPr lang="zh-CN" altLang="zh-CN" sz="2000" dirty="0"/>
              <a:t>一般</a:t>
            </a:r>
            <a:r>
              <a:rPr lang="zh-CN" altLang="zh-CN" sz="2000" dirty="0" smtClean="0"/>
              <a:t>道路</a:t>
            </a:r>
            <a:r>
              <a:rPr lang="en-US" altLang="zh-CN" sz="2000" dirty="0" smtClean="0"/>
              <a:t>,  </a:t>
            </a:r>
            <a:r>
              <a:rPr lang="zh-CN" altLang="zh-CN" sz="2000" dirty="0"/>
              <a:t>防护栏距维护作业区域应</a:t>
            </a:r>
            <a:r>
              <a:rPr lang="zh-CN" altLang="zh-CN" sz="2000" dirty="0" smtClean="0"/>
              <a:t>大于</a:t>
            </a:r>
            <a:r>
              <a:rPr lang="en-US" altLang="zh-CN" sz="2000" dirty="0" smtClean="0"/>
              <a:t>5m, </a:t>
            </a:r>
            <a:r>
              <a:rPr lang="zh-CN" altLang="zh-CN" sz="2000" dirty="0"/>
              <a:t>且两侧 应设置路</a:t>
            </a:r>
            <a:r>
              <a:rPr lang="zh-CN" altLang="zh-CN" sz="2000" dirty="0" smtClean="0"/>
              <a:t>锥</a:t>
            </a:r>
            <a:r>
              <a:rPr lang="en-US" altLang="zh-CN" sz="2000" dirty="0" smtClean="0"/>
              <a:t>,  </a:t>
            </a:r>
            <a:r>
              <a:rPr lang="zh-CN" altLang="zh-CN" sz="2000" dirty="0"/>
              <a:t>路锥之间用连接链或警示带</a:t>
            </a:r>
            <a:r>
              <a:rPr lang="zh-CN" altLang="zh-CN" sz="2000" dirty="0" smtClean="0"/>
              <a:t>连接</a:t>
            </a:r>
            <a:r>
              <a:rPr lang="en-US" altLang="zh-CN" sz="2000" dirty="0" smtClean="0"/>
              <a:t>,  </a:t>
            </a:r>
            <a:r>
              <a:rPr lang="zh-CN" altLang="zh-CN" sz="2000" dirty="0"/>
              <a:t>间距不应</a:t>
            </a:r>
            <a:r>
              <a:rPr lang="zh-CN" altLang="zh-CN" sz="2000" dirty="0" smtClean="0"/>
              <a:t>大于</a:t>
            </a:r>
            <a:r>
              <a:rPr lang="en-US" altLang="zh-CN" sz="2000" dirty="0" smtClean="0"/>
              <a:t>5m</a:t>
            </a:r>
            <a:r>
              <a:rPr lang="zh-CN" altLang="zh-CN" sz="2000" dirty="0" smtClean="0"/>
              <a:t>。</a:t>
            </a:r>
            <a:r>
              <a:rPr lang="zh-CN" altLang="zh-CN" sz="2000" dirty="0"/>
              <a:t>在快速</a:t>
            </a:r>
            <a:r>
              <a:rPr lang="zh-CN" altLang="zh-CN" sz="2000" dirty="0" smtClean="0"/>
              <a:t>路上</a:t>
            </a:r>
            <a:r>
              <a:rPr lang="en-US" altLang="zh-CN" sz="2000" dirty="0" smtClean="0"/>
              <a:t>,  </a:t>
            </a:r>
            <a:r>
              <a:rPr lang="zh-CN" altLang="zh-CN" sz="2000" dirty="0"/>
              <a:t>宜采用机械维护作业</a:t>
            </a:r>
            <a:r>
              <a:rPr lang="zh-CN" altLang="zh-CN" sz="2000" dirty="0" smtClean="0"/>
              <a:t>方法</a:t>
            </a:r>
            <a:r>
              <a:rPr lang="en-US" altLang="zh-CN" sz="2000" dirty="0" smtClean="0"/>
              <a:t>, </a:t>
            </a:r>
            <a:r>
              <a:rPr lang="zh-CN" altLang="zh-CN" sz="2000" dirty="0"/>
              <a:t>还应在作业场所 迎车方向不小于</a:t>
            </a:r>
            <a:r>
              <a:rPr lang="en-US" altLang="zh-CN" sz="2000" dirty="0"/>
              <a:t>150m</a:t>
            </a:r>
            <a:r>
              <a:rPr lang="zh-CN" altLang="zh-CN" sz="2000" dirty="0"/>
              <a:t>处设置安全警示标志。</a:t>
            </a:r>
          </a:p>
          <a:p>
            <a:r>
              <a:rPr lang="en-US" altLang="zh-CN" sz="2000" dirty="0"/>
              <a:t>6. 8. 3    </a:t>
            </a:r>
            <a:r>
              <a:rPr lang="zh-CN" altLang="zh-CN" sz="2000" dirty="0"/>
              <a:t>有限空间作业场所夜间作业</a:t>
            </a:r>
            <a:r>
              <a:rPr lang="zh-CN" altLang="zh-CN" sz="2000" dirty="0" smtClean="0"/>
              <a:t>时</a:t>
            </a:r>
            <a:r>
              <a:rPr lang="en-US" altLang="zh-CN" sz="2000" dirty="0" smtClean="0"/>
              <a:t>, </a:t>
            </a:r>
            <a:r>
              <a:rPr lang="zh-CN" altLang="zh-CN" sz="2000" dirty="0"/>
              <a:t>应在安全作业区周边</a:t>
            </a:r>
            <a:r>
              <a:rPr lang="zh-CN" altLang="zh-CN" sz="2000" dirty="0" smtClean="0"/>
              <a:t>维护</a:t>
            </a:r>
            <a:r>
              <a:rPr lang="zh-CN" altLang="zh-CN" sz="2000" dirty="0"/>
              <a:t>设施明显处设置警示灯具</a:t>
            </a:r>
            <a:r>
              <a:rPr lang="zh-CN" altLang="zh-CN" sz="2000" dirty="0" smtClean="0"/>
              <a:t>。</a:t>
            </a:r>
            <a:endParaRPr lang="en-US" altLang="zh-CN" sz="2000" dirty="0" smtClean="0"/>
          </a:p>
          <a:p>
            <a:r>
              <a:rPr lang="en-US" altLang="zh-CN" sz="2000" dirty="0"/>
              <a:t>6. 8. 4    </a:t>
            </a:r>
            <a:r>
              <a:rPr lang="zh-CN" altLang="zh-CN" sz="2000" dirty="0"/>
              <a:t>有限空间作业场所位于道路范围</a:t>
            </a:r>
            <a:r>
              <a:rPr lang="zh-CN" altLang="zh-CN" sz="2000" dirty="0" smtClean="0"/>
              <a:t>内，地面</a:t>
            </a:r>
            <a:r>
              <a:rPr lang="zh-CN" altLang="zh-CN" sz="2000" dirty="0"/>
              <a:t>工作人员应</a:t>
            </a:r>
            <a:r>
              <a:rPr lang="zh-CN" altLang="zh-CN" sz="2000" dirty="0" smtClean="0"/>
              <a:t>穿戴</a:t>
            </a:r>
            <a:r>
              <a:rPr lang="zh-CN" altLang="zh-CN" sz="2000" dirty="0"/>
              <a:t>配有反光标志的安全警示</a:t>
            </a:r>
            <a:r>
              <a:rPr lang="zh-CN" altLang="zh-CN" sz="2000" dirty="0" smtClean="0"/>
              <a:t>服，并</a:t>
            </a:r>
            <a:r>
              <a:rPr lang="zh-CN" altLang="zh-CN" sz="2000" dirty="0"/>
              <a:t>正确佩戴和使用个体防护</a:t>
            </a:r>
            <a:r>
              <a:rPr lang="zh-CN" altLang="zh-CN" sz="2000" dirty="0" smtClean="0"/>
              <a:t>用品与安全防护设备。</a:t>
            </a:r>
            <a:endParaRPr lang="zh-CN" altLang="zh-CN" sz="2000" dirty="0"/>
          </a:p>
          <a:p>
            <a:endParaRPr lang="zh-CN" altLang="zh-CN" sz="2000" dirty="0"/>
          </a:p>
        </p:txBody>
      </p:sp>
    </p:spTree>
    <p:extLst>
      <p:ext uri="{BB962C8B-B14F-4D97-AF65-F5344CB8AC3E}">
        <p14:creationId xmlns:p14="http://schemas.microsoft.com/office/powerpoint/2010/main" val="1978997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8019279" y="2626283"/>
            <a:ext cx="3837361" cy="217367"/>
          </a:xfrm>
          <a:prstGeom prst="rect">
            <a:avLst/>
          </a:prstGeom>
          <a:noFill/>
        </p:spPr>
        <p:txBody>
          <a:bodyPr wrap="square" lIns="0" tIns="0" rIns="0" bIns="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marR="0" lvl="0" indent="0" algn="just" defTabSz="913765" rtl="0" eaLnBrk="1" fontAlgn="auto" latinLnBrk="0" hangingPunct="1">
              <a:lnSpc>
                <a:spcPts val="1300"/>
              </a:lnSpc>
              <a:spcBef>
                <a:spcPts val="0"/>
              </a:spcBef>
              <a:spcAft>
                <a:spcPts val="0"/>
              </a:spcAft>
              <a:buClrTx/>
              <a:buSzTx/>
              <a:buFontTx/>
              <a:buNone/>
              <a:defRPr/>
            </a:pPr>
            <a:r>
              <a:rPr lang="zh-CN" altLang="en-US" sz="2400" b="1" kern="0" dirty="0" smtClean="0">
                <a:solidFill>
                  <a:srgbClr val="0070C0"/>
                </a:solidFill>
                <a:latin typeface="黑体" panose="02010609060101010101" pitchFamily="49" charset="-122"/>
                <a:ea typeface="黑体" panose="02010609060101010101" pitchFamily="49" charset="-122"/>
                <a:sym typeface="+mn-ea"/>
              </a:rPr>
              <a:t>     </a:t>
            </a:r>
            <a:r>
              <a:rPr lang="zh-CN" altLang="en-US" sz="3200" b="1" kern="0" dirty="0" smtClean="0">
                <a:solidFill>
                  <a:srgbClr val="0070C0"/>
                </a:solidFill>
                <a:latin typeface="黑体" panose="02010609060101010101" pitchFamily="49" charset="-122"/>
                <a:ea typeface="黑体" panose="02010609060101010101" pitchFamily="49" charset="-122"/>
                <a:sym typeface="+mn-ea"/>
              </a:rPr>
              <a:t>安全作业</a:t>
            </a:r>
            <a:endParaRPr kumimoji="0" lang="zh-CN" altLang="en-US" sz="3200" b="0" i="0" u="none" strike="noStrike" kern="1200" cap="none" spc="0" normalizeH="0" baseline="0" noProof="0" dirty="0">
              <a:ln>
                <a:noFill/>
              </a:ln>
              <a:solidFill>
                <a:prstClr val="black"/>
              </a:solidFill>
              <a:effectLst/>
              <a:uLnTx/>
              <a:uFillTx/>
            </a:endParaRPr>
          </a:p>
        </p:txBody>
      </p:sp>
      <p:sp>
        <p:nvSpPr>
          <p:cNvPr id="8" name="椭圆 7"/>
          <p:cNvSpPr/>
          <p:nvPr/>
        </p:nvSpPr>
        <p:spPr>
          <a:xfrm>
            <a:off x="7752731" y="2419027"/>
            <a:ext cx="575517" cy="505917"/>
          </a:xfrm>
          <a:prstGeom prst="ellipse">
            <a:avLst/>
          </a:prstGeom>
          <a:solidFill>
            <a:srgbClr val="0089C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7</a:t>
            </a:r>
            <a:endParaRPr kumimoji="0" lang="zh-CN" altLang="en-US"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cxnSp>
        <p:nvCxnSpPr>
          <p:cNvPr id="9" name="直接连接符 8"/>
          <p:cNvCxnSpPr/>
          <p:nvPr/>
        </p:nvCxnSpPr>
        <p:spPr>
          <a:xfrm>
            <a:off x="6839172" y="3068960"/>
            <a:ext cx="5305500" cy="0"/>
          </a:xfrm>
          <a:prstGeom prst="line">
            <a:avLst/>
          </a:prstGeom>
          <a:ln w="57150">
            <a:solidFill>
              <a:srgbClr val="FC9204"/>
            </a:solidFill>
          </a:ln>
        </p:spPr>
        <p:style>
          <a:lnRef idx="1">
            <a:schemeClr val="accent1"/>
          </a:lnRef>
          <a:fillRef idx="0">
            <a:schemeClr val="accent1"/>
          </a:fillRef>
          <a:effectRef idx="0">
            <a:schemeClr val="accent1"/>
          </a:effectRef>
          <a:fontRef idx="minor">
            <a:schemeClr val="tx1"/>
          </a:fontRef>
        </p:style>
      </p:cxnSp>
      <p:pic>
        <p:nvPicPr>
          <p:cNvPr id="11" name="图片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328" y="908720"/>
            <a:ext cx="6696744" cy="4462752"/>
          </a:xfrm>
          <a:prstGeom prst="rect">
            <a:avLst/>
          </a:prstGeom>
        </p:spPr>
      </p:pic>
      <p:grpSp>
        <p:nvGrpSpPr>
          <p:cNvPr id="12" name="组合 3"/>
          <p:cNvGrpSpPr/>
          <p:nvPr/>
        </p:nvGrpSpPr>
        <p:grpSpPr>
          <a:xfrm>
            <a:off x="436425" y="382252"/>
            <a:ext cx="807212" cy="293399"/>
            <a:chOff x="465719" y="1295954"/>
            <a:chExt cx="1658494" cy="740511"/>
          </a:xfrm>
        </p:grpSpPr>
        <p:sp>
          <p:nvSpPr>
            <p:cNvPr id="13" name="Freeform 1"/>
            <p:cNvSpPr/>
            <p:nvPr/>
          </p:nvSpPr>
          <p:spPr>
            <a:xfrm rot="10800000">
              <a:off x="465719" y="1295954"/>
              <a:ext cx="1658494" cy="740511"/>
            </a:xfrm>
            <a:custGeom>
              <a:avLst/>
              <a:gdLst/>
              <a:ahLst/>
              <a:cxnLst>
                <a:cxn ang="0">
                  <a:pos x="2147483647" y="2147483647"/>
                </a:cxn>
                <a:cxn ang="0">
                  <a:pos x="2147483647" y="0"/>
                </a:cxn>
                <a:cxn ang="0">
                  <a:pos x="2147483647" y="0"/>
                </a:cxn>
                <a:cxn ang="0">
                  <a:pos x="0" y="2147483647"/>
                </a:cxn>
                <a:cxn ang="0">
                  <a:pos x="2147483647" y="2147483647"/>
                </a:cxn>
                <a:cxn ang="0">
                  <a:pos x="2147483647" y="2147483647"/>
                </a:cxn>
                <a:cxn ang="0">
                  <a:pos x="2147483647" y="2147483647"/>
                </a:cxn>
              </a:cxnLst>
              <a:rect l="0" t="0" r="0" b="0"/>
              <a:pathLst>
                <a:path w="7875" h="3594">
                  <a:moveTo>
                    <a:pt x="5874" y="1811"/>
                  </a:moveTo>
                  <a:lnTo>
                    <a:pt x="7874" y="0"/>
                  </a:lnTo>
                  <a:lnTo>
                    <a:pt x="1969" y="0"/>
                  </a:lnTo>
                  <a:lnTo>
                    <a:pt x="0" y="1811"/>
                  </a:lnTo>
                  <a:lnTo>
                    <a:pt x="1969" y="3593"/>
                  </a:lnTo>
                  <a:lnTo>
                    <a:pt x="7874" y="3593"/>
                  </a:lnTo>
                  <a:lnTo>
                    <a:pt x="5874" y="1811"/>
                  </a:lnTo>
                </a:path>
              </a:pathLst>
            </a:custGeom>
            <a:solidFill>
              <a:schemeClr val="accent1">
                <a:alpha val="100000"/>
              </a:schemeClr>
            </a:solidFill>
            <a:ln w="9525">
              <a:noFill/>
            </a:ln>
          </p:spPr>
          <p:txBody>
            <a:bodyPr/>
            <a:lstStyle/>
            <a:p>
              <a:endParaRPr lang="zh-CN" altLang="en-US"/>
            </a:p>
          </p:txBody>
        </p:sp>
        <p:sp>
          <p:nvSpPr>
            <p:cNvPr id="14" name="Freeform 41"/>
            <p:cNvSpPr>
              <a:spLocks noEditPoints="1"/>
            </p:cNvSpPr>
            <p:nvPr/>
          </p:nvSpPr>
          <p:spPr bwMode="auto">
            <a:xfrm>
              <a:off x="1089846" y="1431192"/>
              <a:ext cx="457577" cy="415609"/>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lstStyle/>
            <a:p>
              <a:pPr marL="0" marR="0" lvl="0" indent="0" algn="l" defTabSz="56642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Tree>
    <p:custDataLst>
      <p:tags r:id="rId1"/>
    </p:custDataLst>
    <p:extLst>
      <p:ext uri="{BB962C8B-B14F-4D97-AF65-F5344CB8AC3E}">
        <p14:creationId xmlns:p14="http://schemas.microsoft.com/office/powerpoint/2010/main" val="26434666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p:cTn id="10" dur="500" fill="hold"/>
                                        <p:tgtEl>
                                          <p:spTgt spid="7"/>
                                        </p:tgtEl>
                                        <p:attrNameLst>
                                          <p:attrName>ppt_w</p:attrName>
                                        </p:attrNameLst>
                                      </p:cBhvr>
                                      <p:tavLst>
                                        <p:tav tm="0">
                                          <p:val>
                                            <p:fltVal val="0"/>
                                          </p:val>
                                        </p:tav>
                                        <p:tav tm="100000">
                                          <p:val>
                                            <p:strVal val="#ppt_w"/>
                                          </p:val>
                                        </p:tav>
                                      </p:tavLst>
                                    </p:anim>
                                    <p:anim calcmode="lin" valueType="num">
                                      <p:cBhvr>
                                        <p:cTn id="11" dur="500" fill="hold"/>
                                        <p:tgtEl>
                                          <p:spTgt spid="7"/>
                                        </p:tgtEl>
                                        <p:attrNameLst>
                                          <p:attrName>ppt_h</p:attrName>
                                        </p:attrNameLst>
                                      </p:cBhvr>
                                      <p:tavLst>
                                        <p:tav tm="0">
                                          <p:val>
                                            <p:fltVal val="0"/>
                                          </p:val>
                                        </p:tav>
                                        <p:tav tm="100000">
                                          <p:val>
                                            <p:strVal val="#ppt_h"/>
                                          </p:val>
                                        </p:tav>
                                      </p:tavLst>
                                    </p:anim>
                                    <p:animEffect transition="in" filter="fade">
                                      <p:cBhvr>
                                        <p:cTn id="12" dur="500"/>
                                        <p:tgtEl>
                                          <p:spTgt spid="7"/>
                                        </p:tgtEl>
                                      </p:cBhvr>
                                    </p:animEffect>
                                  </p:childTnLst>
                                </p:cTn>
                              </p:par>
                              <p:par>
                                <p:cTn id="13" presetID="26"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80">
                                          <p:stCondLst>
                                            <p:cond delay="0"/>
                                          </p:stCondLst>
                                        </p:cTn>
                                        <p:tgtEl>
                                          <p:spTgt spid="8"/>
                                        </p:tgtEl>
                                      </p:cBhvr>
                                    </p:animEffect>
                                    <p:anim calcmode="lin" valueType="num">
                                      <p:cBhvr>
                                        <p:cTn id="16"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21" dur="26">
                                          <p:stCondLst>
                                            <p:cond delay="650"/>
                                          </p:stCondLst>
                                        </p:cTn>
                                        <p:tgtEl>
                                          <p:spTgt spid="8"/>
                                        </p:tgtEl>
                                      </p:cBhvr>
                                      <p:to x="100000" y="60000"/>
                                    </p:animScale>
                                    <p:animScale>
                                      <p:cBhvr>
                                        <p:cTn id="22" dur="166" decel="50000">
                                          <p:stCondLst>
                                            <p:cond delay="676"/>
                                          </p:stCondLst>
                                        </p:cTn>
                                        <p:tgtEl>
                                          <p:spTgt spid="8"/>
                                        </p:tgtEl>
                                      </p:cBhvr>
                                      <p:to x="100000" y="100000"/>
                                    </p:animScale>
                                    <p:animScale>
                                      <p:cBhvr>
                                        <p:cTn id="23" dur="26">
                                          <p:stCondLst>
                                            <p:cond delay="1312"/>
                                          </p:stCondLst>
                                        </p:cTn>
                                        <p:tgtEl>
                                          <p:spTgt spid="8"/>
                                        </p:tgtEl>
                                      </p:cBhvr>
                                      <p:to x="100000" y="80000"/>
                                    </p:animScale>
                                    <p:animScale>
                                      <p:cBhvr>
                                        <p:cTn id="24" dur="166" decel="50000">
                                          <p:stCondLst>
                                            <p:cond delay="1338"/>
                                          </p:stCondLst>
                                        </p:cTn>
                                        <p:tgtEl>
                                          <p:spTgt spid="8"/>
                                        </p:tgtEl>
                                      </p:cBhvr>
                                      <p:to x="100000" y="100000"/>
                                    </p:animScale>
                                    <p:animScale>
                                      <p:cBhvr>
                                        <p:cTn id="25" dur="26">
                                          <p:stCondLst>
                                            <p:cond delay="1642"/>
                                          </p:stCondLst>
                                        </p:cTn>
                                        <p:tgtEl>
                                          <p:spTgt spid="8"/>
                                        </p:tgtEl>
                                      </p:cBhvr>
                                      <p:to x="100000" y="90000"/>
                                    </p:animScale>
                                    <p:animScale>
                                      <p:cBhvr>
                                        <p:cTn id="26" dur="166" decel="50000">
                                          <p:stCondLst>
                                            <p:cond delay="1668"/>
                                          </p:stCondLst>
                                        </p:cTn>
                                        <p:tgtEl>
                                          <p:spTgt spid="8"/>
                                        </p:tgtEl>
                                      </p:cBhvr>
                                      <p:to x="100000" y="100000"/>
                                    </p:animScale>
                                    <p:animScale>
                                      <p:cBhvr>
                                        <p:cTn id="27" dur="26">
                                          <p:stCondLst>
                                            <p:cond delay="1808"/>
                                          </p:stCondLst>
                                        </p:cTn>
                                        <p:tgtEl>
                                          <p:spTgt spid="8"/>
                                        </p:tgtEl>
                                      </p:cBhvr>
                                      <p:to x="100000" y="95000"/>
                                    </p:animScale>
                                    <p:animScale>
                                      <p:cBhvr>
                                        <p:cTn id="28"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407368" y="404665"/>
            <a:ext cx="2448272" cy="576063"/>
          </a:xfrm>
        </p:spPr>
        <p:txBody>
          <a:bodyPr vert="horz" wrap="square" lIns="91440" tIns="45720" rIns="91440" bIns="45720" numCol="1" anchor="ctr" anchorCtr="0" compatLnSpc="1">
            <a:no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smtClean="0">
                <a:ln>
                  <a:noFill/>
                </a:ln>
                <a:solidFill>
                  <a:srgbClr val="0086C7"/>
                </a:solidFill>
                <a:effectLst/>
                <a:uLnTx/>
                <a:uFillTx/>
                <a:latin typeface="微软雅黑" panose="020B0503020204020204" pitchFamily="34" charset="-122"/>
                <a:ea typeface="微软雅黑" panose="020B0503020204020204" pitchFamily="34" charset="-122"/>
                <a:cs typeface="+mn-cs"/>
              </a:rPr>
              <a:t>安全作业</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46</a:t>
            </a:fld>
            <a:endParaRPr lang="en-US" altLang="zh-CN" sz="1400" dirty="0">
              <a:latin typeface="Arial Black" panose="020B0A04020102020204" pitchFamily="34" charset="0"/>
            </a:endParaRPr>
          </a:p>
        </p:txBody>
      </p:sp>
      <p:sp>
        <p:nvSpPr>
          <p:cNvPr id="7" name="文本框 2"/>
          <p:cNvSpPr txBox="1"/>
          <p:nvPr/>
        </p:nvSpPr>
        <p:spPr>
          <a:xfrm>
            <a:off x="841002" y="1052736"/>
            <a:ext cx="10727606" cy="5324535"/>
          </a:xfrm>
          <a:prstGeom prst="rect">
            <a:avLst/>
          </a:prstGeom>
          <a:noFill/>
        </p:spPr>
        <p:txBody>
          <a:bodyPr wrap="square" rtlCol="0">
            <a:spAutoFit/>
          </a:bodyPr>
          <a:lstStyle/>
          <a:p>
            <a:r>
              <a:rPr lang="en-US" altLang="zh-CN" sz="2000" b="1" dirty="0"/>
              <a:t>7. 1    </a:t>
            </a:r>
            <a:r>
              <a:rPr lang="zh-CN" altLang="zh-CN" sz="2000" b="1" dirty="0"/>
              <a:t>人工作业</a:t>
            </a:r>
          </a:p>
          <a:p>
            <a:r>
              <a:rPr lang="en-US" altLang="zh-CN" sz="2000" dirty="0"/>
              <a:t>7. 1. 1    </a:t>
            </a:r>
            <a:r>
              <a:rPr lang="zh-CN" altLang="zh-CN" sz="2000" dirty="0"/>
              <a:t>有限空间作业前气体检测不合格</a:t>
            </a:r>
            <a:r>
              <a:rPr lang="zh-CN" altLang="zh-CN" sz="2000" dirty="0" smtClean="0"/>
              <a:t>时</a:t>
            </a:r>
            <a:r>
              <a:rPr lang="en-US" altLang="zh-CN" sz="2000" dirty="0" smtClean="0"/>
              <a:t>,  </a:t>
            </a:r>
            <a:r>
              <a:rPr lang="zh-CN" altLang="zh-CN" sz="2000" dirty="0"/>
              <a:t>非必要不得进入</a:t>
            </a:r>
            <a:r>
              <a:rPr lang="zh-CN" altLang="zh-CN" sz="2000" dirty="0" smtClean="0"/>
              <a:t>有限</a:t>
            </a:r>
            <a:r>
              <a:rPr lang="zh-CN" altLang="zh-CN" sz="2000" dirty="0"/>
              <a:t>空间</a:t>
            </a:r>
            <a:r>
              <a:rPr lang="zh-CN" altLang="zh-CN" sz="2000" dirty="0" smtClean="0"/>
              <a:t>作业。</a:t>
            </a:r>
            <a:r>
              <a:rPr lang="zh-CN" altLang="zh-CN" sz="2000" dirty="0"/>
              <a:t>如确因应急抢险等情况需要</a:t>
            </a:r>
            <a:r>
              <a:rPr lang="zh-CN" altLang="zh-CN" sz="2000" dirty="0" smtClean="0"/>
              <a:t>进入</a:t>
            </a:r>
            <a:r>
              <a:rPr lang="en-US" altLang="zh-CN" sz="2000" dirty="0" smtClean="0"/>
              <a:t>, </a:t>
            </a:r>
            <a:r>
              <a:rPr lang="zh-CN" altLang="zh-CN" sz="2000" dirty="0"/>
              <a:t>应</a:t>
            </a:r>
            <a:r>
              <a:rPr lang="zh-CN" altLang="zh-CN" sz="2000" dirty="0" smtClean="0"/>
              <a:t>按照</a:t>
            </a:r>
            <a:r>
              <a:rPr lang="en-US" altLang="zh-CN" sz="2000" dirty="0" smtClean="0"/>
              <a:t>6.7.2</a:t>
            </a:r>
            <a:r>
              <a:rPr lang="zh-CN" altLang="zh-CN" sz="2000" dirty="0" smtClean="0"/>
              <a:t>中有关</a:t>
            </a:r>
            <a:r>
              <a:rPr lang="zh-CN" altLang="zh-CN" sz="2000" dirty="0"/>
              <a:t>要求做好防护。</a:t>
            </a:r>
          </a:p>
          <a:p>
            <a:r>
              <a:rPr lang="en-US" altLang="zh-CN" sz="2000" dirty="0"/>
              <a:t>7. 1. 2    </a:t>
            </a:r>
            <a:r>
              <a:rPr lang="zh-CN" altLang="zh-CN" sz="2000" dirty="0"/>
              <a:t>进入有限空间作业前作业人员应正确穿戴个体防护装备。</a:t>
            </a:r>
          </a:p>
          <a:p>
            <a:r>
              <a:rPr lang="en-US" altLang="zh-CN" sz="2000" dirty="0"/>
              <a:t>7. 1. 3    </a:t>
            </a:r>
            <a:r>
              <a:rPr lang="zh-CN" altLang="zh-CN" sz="2000" dirty="0"/>
              <a:t>在确认作业</a:t>
            </a:r>
            <a:r>
              <a:rPr lang="zh-CN" altLang="zh-CN" sz="2000" dirty="0" smtClean="0"/>
              <a:t>环境、作业程序、安全防护设备、</a:t>
            </a:r>
            <a:r>
              <a:rPr lang="zh-CN" altLang="zh-CN" sz="2000" dirty="0"/>
              <a:t>个体</a:t>
            </a:r>
            <a:r>
              <a:rPr lang="zh-CN" altLang="zh-CN" sz="2000" dirty="0" smtClean="0"/>
              <a:t>防护装备</a:t>
            </a:r>
            <a:r>
              <a:rPr lang="zh-CN" altLang="zh-CN" sz="2000" dirty="0"/>
              <a:t>及应急救援设备设施符合要求</a:t>
            </a:r>
            <a:r>
              <a:rPr lang="zh-CN" altLang="zh-CN" sz="2000" dirty="0" smtClean="0"/>
              <a:t>后</a:t>
            </a:r>
            <a:r>
              <a:rPr lang="en-US" altLang="zh-CN" sz="2000" dirty="0" smtClean="0"/>
              <a:t>, </a:t>
            </a:r>
            <a:r>
              <a:rPr lang="zh-CN" altLang="zh-CN" sz="2000" dirty="0"/>
              <a:t>作业负责人签发作业票</a:t>
            </a:r>
            <a:r>
              <a:rPr lang="zh-CN" altLang="zh-CN" sz="2000" dirty="0" smtClean="0"/>
              <a:t>开始作业</a:t>
            </a:r>
            <a:r>
              <a:rPr lang="en-US" altLang="zh-CN" sz="2000" dirty="0" smtClean="0"/>
              <a:t>, </a:t>
            </a:r>
            <a:r>
              <a:rPr lang="zh-CN" altLang="zh-CN" sz="2000" dirty="0"/>
              <a:t>作业人员进入有限空间作业</a:t>
            </a:r>
            <a:r>
              <a:rPr lang="zh-CN" altLang="zh-CN" sz="2000" dirty="0" smtClean="0"/>
              <a:t>后</a:t>
            </a:r>
            <a:r>
              <a:rPr lang="en-US" altLang="zh-CN" sz="2000" dirty="0" smtClean="0"/>
              <a:t>, </a:t>
            </a:r>
            <a:r>
              <a:rPr lang="zh-CN" altLang="zh-CN" sz="2000" dirty="0"/>
              <a:t>应符合且不限于以下 内容：</a:t>
            </a:r>
          </a:p>
          <a:p>
            <a:r>
              <a:rPr lang="en-US" altLang="zh-CN" sz="2000" dirty="0"/>
              <a:t>1    </a:t>
            </a:r>
            <a:r>
              <a:rPr lang="zh-CN" altLang="zh-CN" sz="2000" dirty="0"/>
              <a:t>使用</a:t>
            </a:r>
            <a:r>
              <a:rPr lang="zh-CN" altLang="zh-CN" sz="2000" dirty="0" smtClean="0"/>
              <a:t>踏步、</a:t>
            </a:r>
            <a:r>
              <a:rPr lang="zh-CN" altLang="zh-CN" sz="2000" dirty="0"/>
              <a:t>安全梯</a:t>
            </a:r>
            <a:r>
              <a:rPr lang="zh-CN" altLang="zh-CN" sz="2000" dirty="0" smtClean="0"/>
              <a:t>时</a:t>
            </a:r>
            <a:r>
              <a:rPr lang="en-US" altLang="zh-CN" sz="2000" dirty="0" smtClean="0"/>
              <a:t>,  </a:t>
            </a:r>
            <a:r>
              <a:rPr lang="zh-CN" altLang="zh-CN" sz="2000" dirty="0"/>
              <a:t>作业人员应检查其牢固性和</a:t>
            </a:r>
            <a:r>
              <a:rPr lang="zh-CN" altLang="zh-CN" sz="2000" dirty="0" smtClean="0"/>
              <a:t>安全性</a:t>
            </a:r>
            <a:r>
              <a:rPr lang="zh-CN" altLang="zh-CN" sz="2000" dirty="0"/>
              <a:t>；</a:t>
            </a:r>
          </a:p>
          <a:p>
            <a:r>
              <a:rPr lang="en-US" altLang="zh-CN" sz="2000" dirty="0"/>
              <a:t>2    </a:t>
            </a:r>
            <a:r>
              <a:rPr lang="zh-CN" altLang="zh-CN" sz="2000" dirty="0"/>
              <a:t>作业人员应遵守有限空间作业安全</a:t>
            </a:r>
            <a:r>
              <a:rPr lang="zh-CN" altLang="zh-CN" sz="2000" dirty="0" smtClean="0"/>
              <a:t>操作规程</a:t>
            </a:r>
            <a:r>
              <a:rPr lang="en-US" altLang="zh-CN" sz="2000" dirty="0" smtClean="0"/>
              <a:t>, </a:t>
            </a:r>
            <a:r>
              <a:rPr lang="zh-CN" altLang="zh-CN" sz="2000" dirty="0"/>
              <a:t>正确</a:t>
            </a:r>
            <a:r>
              <a:rPr lang="zh-CN" altLang="zh-CN" sz="2000" dirty="0" smtClean="0"/>
              <a:t>使用安全防护设备、</a:t>
            </a:r>
            <a:r>
              <a:rPr lang="zh-CN" altLang="zh-CN" sz="2000" dirty="0"/>
              <a:t>个体防护装备及个体检测</a:t>
            </a:r>
            <a:r>
              <a:rPr lang="zh-CN" altLang="zh-CN" sz="2000" dirty="0" smtClean="0"/>
              <a:t>设备</a:t>
            </a:r>
            <a:r>
              <a:rPr lang="en-US" altLang="zh-CN" sz="2000" dirty="0" smtClean="0"/>
              <a:t>, </a:t>
            </a:r>
            <a:r>
              <a:rPr lang="zh-CN" altLang="zh-CN" sz="2000" dirty="0"/>
              <a:t>并与监护人员进 行有效的信息沟通；</a:t>
            </a:r>
          </a:p>
          <a:p>
            <a:pPr marL="457200" indent="-457200">
              <a:buAutoNum type="arabicPlain" startAt="3"/>
            </a:pPr>
            <a:r>
              <a:rPr lang="zh-CN" altLang="zh-CN" sz="2000" dirty="0" smtClean="0"/>
              <a:t>作业</a:t>
            </a:r>
            <a:r>
              <a:rPr lang="zh-CN" altLang="zh-CN" sz="2000" dirty="0"/>
              <a:t>人员进入存在粉尘爆炸危险的有限空间实施</a:t>
            </a:r>
            <a:r>
              <a:rPr lang="zh-CN" altLang="zh-CN" sz="2000" dirty="0" smtClean="0"/>
              <a:t>作业</a:t>
            </a:r>
            <a:r>
              <a:rPr lang="en-US" altLang="zh-CN" sz="2000" dirty="0" smtClean="0"/>
              <a:t>, </a:t>
            </a:r>
            <a:r>
              <a:rPr lang="zh-CN" altLang="zh-CN" sz="2000" dirty="0"/>
              <a:t>应</a:t>
            </a:r>
            <a:r>
              <a:rPr lang="zh-CN" altLang="zh-CN" sz="2000" dirty="0" smtClean="0"/>
              <a:t>符合《防尘防爆安全规程》</a:t>
            </a:r>
            <a:endParaRPr lang="en-US" altLang="zh-CN" sz="2000" dirty="0" smtClean="0"/>
          </a:p>
          <a:p>
            <a:r>
              <a:rPr lang="en-US" altLang="zh-CN" sz="2000" dirty="0" smtClean="0"/>
              <a:t>GB15577 </a:t>
            </a:r>
            <a:r>
              <a:rPr lang="zh-CN" altLang="zh-CN" sz="2000" dirty="0" smtClean="0"/>
              <a:t>的要求；</a:t>
            </a:r>
          </a:p>
          <a:p>
            <a:r>
              <a:rPr lang="en-US" altLang="zh-CN" sz="2000" dirty="0" smtClean="0"/>
              <a:t>4    </a:t>
            </a:r>
            <a:r>
              <a:rPr lang="zh-CN" altLang="zh-CN" sz="2000" dirty="0"/>
              <a:t>作业</a:t>
            </a:r>
            <a:r>
              <a:rPr lang="zh-CN" altLang="zh-CN" sz="2000" dirty="0" smtClean="0"/>
              <a:t>时</a:t>
            </a:r>
            <a:r>
              <a:rPr lang="en-US" altLang="zh-CN" sz="2000" dirty="0" smtClean="0"/>
              <a:t>, </a:t>
            </a:r>
            <a:r>
              <a:rPr lang="zh-CN" altLang="zh-CN" sz="2000" dirty="0"/>
              <a:t>应采取良好的通风</a:t>
            </a:r>
            <a:r>
              <a:rPr lang="zh-CN" altLang="zh-CN" sz="2000" dirty="0" smtClean="0"/>
              <a:t>措施</a:t>
            </a:r>
            <a:r>
              <a:rPr lang="en-US" altLang="zh-CN" sz="2000" dirty="0" smtClean="0"/>
              <a:t>, </a:t>
            </a:r>
            <a:r>
              <a:rPr lang="zh-CN" altLang="zh-CN" sz="2000" dirty="0"/>
              <a:t>保持空气流通；</a:t>
            </a:r>
          </a:p>
          <a:p>
            <a:r>
              <a:rPr lang="en-US" altLang="zh-CN" sz="2000" dirty="0"/>
              <a:t>5    </a:t>
            </a:r>
            <a:r>
              <a:rPr lang="zh-CN" altLang="zh-CN" sz="2000" dirty="0" smtClean="0"/>
              <a:t>作业时</a:t>
            </a:r>
            <a:r>
              <a:rPr lang="en-US" altLang="zh-CN" sz="2000" dirty="0" smtClean="0"/>
              <a:t>, </a:t>
            </a:r>
            <a:r>
              <a:rPr lang="zh-CN" altLang="zh-CN" sz="2000" dirty="0"/>
              <a:t>作业空间应配置固定式或便携式气体检测</a:t>
            </a:r>
            <a:r>
              <a:rPr lang="zh-CN" altLang="zh-CN" sz="2000" dirty="0" smtClean="0"/>
              <a:t>报警仪</a:t>
            </a:r>
            <a:r>
              <a:rPr lang="en-US" altLang="zh-CN" sz="2000" dirty="0" smtClean="0"/>
              <a:t>, </a:t>
            </a:r>
            <a:r>
              <a:rPr lang="zh-CN" altLang="zh-CN" sz="2000" dirty="0"/>
              <a:t>连续检测有限空间内可燃气</a:t>
            </a:r>
            <a:r>
              <a:rPr lang="zh-CN" altLang="zh-CN" sz="2000" dirty="0" smtClean="0"/>
              <a:t>体、</a:t>
            </a:r>
            <a:r>
              <a:rPr lang="zh-CN" altLang="zh-CN" sz="2000" dirty="0"/>
              <a:t>有毒气体及氧气</a:t>
            </a:r>
            <a:r>
              <a:rPr lang="zh-CN" altLang="zh-CN" sz="2000" dirty="0" smtClean="0"/>
              <a:t>浓度</a:t>
            </a:r>
            <a:r>
              <a:rPr lang="en-US" altLang="zh-CN" sz="2000" dirty="0" smtClean="0"/>
              <a:t>, </a:t>
            </a:r>
            <a:r>
              <a:rPr lang="zh-CN" altLang="zh-CN" sz="2000" dirty="0"/>
              <a:t>并</a:t>
            </a:r>
            <a:r>
              <a:rPr lang="zh-CN" altLang="zh-CN" sz="2000" dirty="0" smtClean="0"/>
              <a:t>根据</a:t>
            </a:r>
            <a:r>
              <a:rPr lang="zh-CN" altLang="zh-CN" sz="2000" dirty="0"/>
              <a:t>不同</a:t>
            </a:r>
            <a:r>
              <a:rPr lang="zh-CN" altLang="zh-CN" sz="2000" dirty="0" smtClean="0"/>
              <a:t>场所、</a:t>
            </a:r>
            <a:r>
              <a:rPr lang="zh-CN" altLang="zh-CN" sz="2000" dirty="0"/>
              <a:t>不同需要最长不超过 </a:t>
            </a:r>
            <a:r>
              <a:rPr lang="en-US" altLang="zh-CN" sz="2000" dirty="0"/>
              <a:t>2h </a:t>
            </a:r>
            <a:r>
              <a:rPr lang="zh-CN" altLang="zh-CN" sz="2000" dirty="0" smtClean="0"/>
              <a:t>记录</a:t>
            </a:r>
            <a:r>
              <a:rPr lang="en-US" altLang="zh-CN" sz="2000" dirty="0" smtClean="0"/>
              <a:t>1</a:t>
            </a:r>
            <a:r>
              <a:rPr lang="zh-CN" altLang="zh-CN" sz="2000" dirty="0" smtClean="0"/>
              <a:t>次</a:t>
            </a:r>
            <a:r>
              <a:rPr lang="en-US" altLang="zh-CN" sz="2000" dirty="0" smtClean="0"/>
              <a:t>, </a:t>
            </a:r>
            <a:r>
              <a:rPr lang="zh-CN" altLang="zh-CN" sz="2000" dirty="0" smtClean="0"/>
              <a:t>气体</a:t>
            </a:r>
            <a:r>
              <a:rPr lang="zh-CN" altLang="zh-CN" sz="2000" dirty="0"/>
              <a:t>浓度超</a:t>
            </a:r>
            <a:r>
              <a:rPr lang="zh-CN" altLang="zh-CN" sz="2000" dirty="0" smtClean="0"/>
              <a:t>限报警</a:t>
            </a:r>
            <a:r>
              <a:rPr lang="zh-CN" altLang="zh-CN" sz="2000" dirty="0"/>
              <a:t>值</a:t>
            </a:r>
            <a:r>
              <a:rPr lang="zh-CN" altLang="zh-CN" sz="2000" dirty="0" smtClean="0"/>
              <a:t>时</a:t>
            </a:r>
            <a:r>
              <a:rPr lang="en-US" altLang="zh-CN" sz="2000" dirty="0" smtClean="0"/>
              <a:t>, </a:t>
            </a:r>
            <a:r>
              <a:rPr lang="zh-CN" altLang="zh-CN" sz="2000" dirty="0"/>
              <a:t>立即停止</a:t>
            </a:r>
            <a:r>
              <a:rPr lang="zh-CN" altLang="zh-CN" sz="2000" dirty="0" smtClean="0"/>
              <a:t>作业</a:t>
            </a:r>
            <a:r>
              <a:rPr lang="en-US" altLang="zh-CN" sz="2000" dirty="0" smtClean="0"/>
              <a:t>, </a:t>
            </a:r>
            <a:r>
              <a:rPr lang="zh-CN" altLang="zh-CN" sz="2000" dirty="0"/>
              <a:t>撤离</a:t>
            </a:r>
            <a:r>
              <a:rPr lang="zh-CN" altLang="zh-CN" sz="2000" dirty="0" smtClean="0"/>
              <a:t>人员、</a:t>
            </a:r>
            <a:r>
              <a:rPr lang="zh-CN" altLang="zh-CN" sz="2000" dirty="0"/>
              <a:t>对现场进行</a:t>
            </a:r>
            <a:r>
              <a:rPr lang="zh-CN" altLang="zh-CN" sz="2000" dirty="0" smtClean="0"/>
              <a:t>处理</a:t>
            </a:r>
            <a:r>
              <a:rPr lang="en-US" altLang="zh-CN" sz="2000" dirty="0" smtClean="0"/>
              <a:t>, </a:t>
            </a:r>
            <a:r>
              <a:rPr lang="zh-CN" altLang="zh-CN" sz="2000" dirty="0"/>
              <a:t>重新</a:t>
            </a:r>
            <a:r>
              <a:rPr lang="zh-CN" altLang="zh-CN" sz="2000" dirty="0" smtClean="0"/>
              <a:t>检测</a:t>
            </a:r>
            <a:r>
              <a:rPr lang="zh-CN" altLang="zh-CN" sz="2000" dirty="0"/>
              <a:t>合格后恢复作业；</a:t>
            </a:r>
          </a:p>
          <a:p>
            <a:r>
              <a:rPr lang="en-US" altLang="zh-CN" sz="2000" dirty="0"/>
              <a:t>6    </a:t>
            </a:r>
            <a:r>
              <a:rPr lang="zh-CN" altLang="zh-CN" sz="2000" dirty="0"/>
              <a:t>应采用轮换作业方式合理安排</a:t>
            </a:r>
            <a:r>
              <a:rPr lang="zh-CN" altLang="zh-CN" sz="2000" dirty="0" smtClean="0"/>
              <a:t>工作时间</a:t>
            </a:r>
            <a:r>
              <a:rPr lang="en-US" altLang="zh-CN" sz="2000" dirty="0" smtClean="0"/>
              <a:t>, </a:t>
            </a:r>
            <a:r>
              <a:rPr lang="zh-CN" altLang="zh-CN" sz="2000" dirty="0"/>
              <a:t>避免作业</a:t>
            </a:r>
            <a:r>
              <a:rPr lang="zh-CN" altLang="zh-CN" sz="2000" dirty="0" smtClean="0"/>
              <a:t>人员长</a:t>
            </a:r>
            <a:r>
              <a:rPr lang="zh-CN" altLang="zh-CN" sz="2000" dirty="0"/>
              <a:t>时间在有限空间内作业</a:t>
            </a:r>
            <a:r>
              <a:rPr lang="zh-CN" altLang="zh-CN" sz="2000" dirty="0" smtClean="0"/>
              <a:t>；</a:t>
            </a:r>
            <a:endParaRPr lang="zh-CN" altLang="zh-CN" sz="2000" dirty="0"/>
          </a:p>
        </p:txBody>
      </p:sp>
    </p:spTree>
    <p:extLst>
      <p:ext uri="{BB962C8B-B14F-4D97-AF65-F5344CB8AC3E}">
        <p14:creationId xmlns:p14="http://schemas.microsoft.com/office/powerpoint/2010/main" val="15665489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695400" y="404665"/>
            <a:ext cx="2448272" cy="576063"/>
          </a:xfrm>
        </p:spPr>
        <p:txBody>
          <a:bodyPr vert="horz" wrap="square" lIns="91440" tIns="45720" rIns="91440" bIns="45720" numCol="1" anchor="ctr" anchorCtr="0" compatLnSpc="1">
            <a:noAutofit/>
          </a:bodyPr>
          <a:lstStyle/>
          <a:p>
            <a:pPr lvl="0">
              <a:defRPr/>
            </a:pPr>
            <a:r>
              <a:rPr lang="zh-CN" altLang="en-US" sz="3200" b="1" dirty="0">
                <a:solidFill>
                  <a:srgbClr val="0086C7"/>
                </a:solidFill>
                <a:latin typeface="微软雅黑" pitchFamily="34" charset="-122"/>
                <a:ea typeface="微软雅黑" pitchFamily="34" charset="-122"/>
              </a:rPr>
              <a:t>安全作业</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47</a:t>
            </a:fld>
            <a:endParaRPr lang="en-US" altLang="zh-CN" sz="1400" dirty="0">
              <a:latin typeface="Arial Black" panose="020B0A04020102020204" pitchFamily="34" charset="0"/>
            </a:endParaRPr>
          </a:p>
        </p:txBody>
      </p:sp>
      <p:sp>
        <p:nvSpPr>
          <p:cNvPr id="7" name="文本框 2"/>
          <p:cNvSpPr txBox="1"/>
          <p:nvPr/>
        </p:nvSpPr>
        <p:spPr>
          <a:xfrm>
            <a:off x="841002" y="1168291"/>
            <a:ext cx="10727606" cy="4708981"/>
          </a:xfrm>
          <a:prstGeom prst="rect">
            <a:avLst/>
          </a:prstGeom>
          <a:noFill/>
        </p:spPr>
        <p:txBody>
          <a:bodyPr wrap="square" rtlCol="0">
            <a:spAutoFit/>
          </a:bodyPr>
          <a:lstStyle/>
          <a:p>
            <a:r>
              <a:rPr lang="en-US" altLang="zh-CN" sz="2000" dirty="0"/>
              <a:t>7    </a:t>
            </a:r>
            <a:r>
              <a:rPr lang="zh-CN" altLang="zh-CN" sz="2000" dirty="0"/>
              <a:t>有限空间作业票有效期不得超过 </a:t>
            </a:r>
            <a:r>
              <a:rPr lang="en-US" altLang="zh-CN" sz="2000" dirty="0" smtClean="0"/>
              <a:t>24h, </a:t>
            </a:r>
            <a:r>
              <a:rPr lang="zh-CN" altLang="zh-CN" sz="2000" dirty="0"/>
              <a:t>作业人员进入</a:t>
            </a:r>
            <a:r>
              <a:rPr lang="zh-CN" altLang="zh-CN" sz="2000" dirty="0" smtClean="0"/>
              <a:t>有限</a:t>
            </a:r>
            <a:r>
              <a:rPr lang="zh-CN" altLang="zh-CN" sz="2000" dirty="0"/>
              <a:t>空间作业最长时限应严格遵守市政基础设施各行业</a:t>
            </a:r>
            <a:r>
              <a:rPr lang="en-US" altLang="zh-CN" sz="2000" dirty="0"/>
              <a:t>  ( </a:t>
            </a:r>
            <a:r>
              <a:rPr lang="zh-CN" altLang="zh-CN" sz="2000" dirty="0"/>
              <a:t>或专业</a:t>
            </a:r>
            <a:r>
              <a:rPr lang="en-US" altLang="zh-CN" sz="2000" dirty="0"/>
              <a:t>) </a:t>
            </a:r>
            <a:r>
              <a:rPr lang="zh-CN" altLang="zh-CN" sz="2000" dirty="0"/>
              <a:t>相关规定；</a:t>
            </a:r>
          </a:p>
          <a:p>
            <a:r>
              <a:rPr lang="en-US" altLang="zh-CN" sz="2000" dirty="0"/>
              <a:t>8    </a:t>
            </a:r>
            <a:r>
              <a:rPr lang="zh-CN" altLang="zh-CN" sz="2000" dirty="0"/>
              <a:t>作业期间发生下列情况之</a:t>
            </a:r>
            <a:r>
              <a:rPr lang="zh-CN" altLang="zh-CN" sz="2000" dirty="0" smtClean="0"/>
              <a:t>一时</a:t>
            </a:r>
            <a:r>
              <a:rPr lang="en-US" altLang="zh-CN" sz="2000" dirty="0" smtClean="0"/>
              <a:t>, </a:t>
            </a:r>
            <a:r>
              <a:rPr lang="zh-CN" altLang="zh-CN" sz="2000" dirty="0"/>
              <a:t>作业人员应立即停止</a:t>
            </a:r>
            <a:r>
              <a:rPr lang="zh-CN" altLang="zh-CN" sz="2000" dirty="0" smtClean="0"/>
              <a:t>作业</a:t>
            </a:r>
            <a:r>
              <a:rPr lang="en-US" altLang="zh-CN" sz="2000" dirty="0" smtClean="0"/>
              <a:t>, </a:t>
            </a:r>
            <a:r>
              <a:rPr lang="zh-CN" altLang="zh-CN" sz="2000" dirty="0"/>
              <a:t>撤离有限空间：</a:t>
            </a:r>
          </a:p>
          <a:p>
            <a:r>
              <a:rPr lang="en-US" altLang="zh-CN" sz="2000" dirty="0"/>
              <a:t>1)  </a:t>
            </a:r>
            <a:r>
              <a:rPr lang="zh-CN" altLang="zh-CN" sz="2000" dirty="0"/>
              <a:t>作业人员出现身体不适；</a:t>
            </a:r>
          </a:p>
          <a:p>
            <a:r>
              <a:rPr lang="en-US" altLang="zh-CN" sz="2000" dirty="0"/>
              <a:t>2)  </a:t>
            </a:r>
            <a:r>
              <a:rPr lang="zh-CN" altLang="zh-CN" sz="2000" dirty="0"/>
              <a:t>安全防护设备或个体防护装备失效；</a:t>
            </a:r>
          </a:p>
          <a:p>
            <a:r>
              <a:rPr lang="en-US" altLang="zh-CN" sz="2000" dirty="0"/>
              <a:t>3)  </a:t>
            </a:r>
            <a:r>
              <a:rPr lang="zh-CN" altLang="zh-CN" sz="2000" dirty="0"/>
              <a:t>气体检测报警仪报警；</a:t>
            </a:r>
          </a:p>
          <a:p>
            <a:r>
              <a:rPr lang="en-US" altLang="zh-CN" sz="2000" dirty="0"/>
              <a:t>4)  </a:t>
            </a:r>
            <a:r>
              <a:rPr lang="zh-CN" altLang="zh-CN" sz="2000" dirty="0"/>
              <a:t>监护人员或作业负责人下达撤离命令；</a:t>
            </a:r>
          </a:p>
          <a:p>
            <a:pPr marL="457200" indent="-457200">
              <a:buAutoNum type="arabicParenR" startAt="5"/>
            </a:pPr>
            <a:r>
              <a:rPr lang="zh-CN" altLang="zh-CN" sz="2000" dirty="0" smtClean="0"/>
              <a:t>其他</a:t>
            </a:r>
            <a:r>
              <a:rPr lang="zh-CN" altLang="zh-CN" sz="2000" dirty="0"/>
              <a:t>可能危及作业人员生命安全的</a:t>
            </a:r>
            <a:r>
              <a:rPr lang="zh-CN" altLang="zh-CN" sz="2000" dirty="0" smtClean="0"/>
              <a:t>情况</a:t>
            </a:r>
            <a:r>
              <a:rPr lang="zh-CN" altLang="en-US" sz="2000" dirty="0" smtClean="0"/>
              <a:t>。</a:t>
            </a:r>
            <a:endParaRPr lang="en-US" altLang="zh-CN" sz="2000" dirty="0" smtClean="0"/>
          </a:p>
          <a:p>
            <a:r>
              <a:rPr lang="zh-CN" altLang="en-US" sz="2000" dirty="0">
                <a:solidFill>
                  <a:srgbClr val="0070C0"/>
                </a:solidFill>
              </a:rPr>
              <a:t>条文说明：</a:t>
            </a:r>
            <a:r>
              <a:rPr lang="en-US" altLang="zh-CN" sz="2000" dirty="0">
                <a:solidFill>
                  <a:srgbClr val="0070C0"/>
                </a:solidFill>
              </a:rPr>
              <a:t> 7. 1. 3    </a:t>
            </a:r>
            <a:r>
              <a:rPr lang="zh-CN" altLang="zh-CN" sz="2000" dirty="0">
                <a:solidFill>
                  <a:srgbClr val="0070C0"/>
                </a:solidFill>
              </a:rPr>
              <a:t>本条第三款</a:t>
            </a:r>
            <a:r>
              <a:rPr lang="zh-CN" altLang="zh-CN" sz="2000" dirty="0" smtClean="0">
                <a:solidFill>
                  <a:srgbClr val="0070C0"/>
                </a:solidFill>
              </a:rPr>
              <a:t>依据《防尘防爆安全规程》 </a:t>
            </a:r>
            <a:r>
              <a:rPr lang="en-US" altLang="zh-CN" sz="2000" dirty="0">
                <a:solidFill>
                  <a:srgbClr val="0070C0"/>
                </a:solidFill>
              </a:rPr>
              <a:t>GB15577 </a:t>
            </a:r>
            <a:r>
              <a:rPr lang="zh-CN" altLang="zh-CN" sz="2000" dirty="0">
                <a:solidFill>
                  <a:srgbClr val="0070C0"/>
                </a:solidFill>
              </a:rPr>
              <a:t>在</a:t>
            </a:r>
            <a:r>
              <a:rPr lang="zh-CN" altLang="zh-CN" sz="2000" dirty="0" smtClean="0">
                <a:solidFill>
                  <a:srgbClr val="0070C0"/>
                </a:solidFill>
              </a:rPr>
              <a:t>有限空间</a:t>
            </a:r>
            <a:r>
              <a:rPr lang="zh-CN" altLang="zh-CN" sz="2000" dirty="0">
                <a:solidFill>
                  <a:srgbClr val="0070C0"/>
                </a:solidFill>
              </a:rPr>
              <a:t>作业时严格按照该规程粉尘</a:t>
            </a:r>
            <a:r>
              <a:rPr lang="zh-CN" altLang="zh-CN" sz="2000" dirty="0" smtClean="0">
                <a:solidFill>
                  <a:srgbClr val="0070C0"/>
                </a:solidFill>
              </a:rPr>
              <a:t>爆炸、</a:t>
            </a:r>
            <a:r>
              <a:rPr lang="zh-CN" altLang="zh-CN" sz="2000" dirty="0">
                <a:solidFill>
                  <a:srgbClr val="0070C0"/>
                </a:solidFill>
              </a:rPr>
              <a:t>气体爆炸危险场所的</a:t>
            </a:r>
            <a:r>
              <a:rPr lang="zh-CN" altLang="zh-CN" sz="2000" dirty="0" smtClean="0">
                <a:solidFill>
                  <a:srgbClr val="0070C0"/>
                </a:solidFill>
              </a:rPr>
              <a:t>防爆安全</a:t>
            </a:r>
            <a:r>
              <a:rPr lang="zh-CN" altLang="zh-CN" sz="2000" dirty="0">
                <a:solidFill>
                  <a:srgbClr val="0070C0"/>
                </a:solidFill>
              </a:rPr>
              <a:t>要求进行有限空间作业</a:t>
            </a:r>
            <a:r>
              <a:rPr lang="zh-CN" altLang="zh-CN" sz="2000" dirty="0" smtClean="0">
                <a:solidFill>
                  <a:srgbClr val="0070C0"/>
                </a:solidFill>
              </a:rPr>
              <a:t>。</a:t>
            </a:r>
            <a:endParaRPr lang="en-US" altLang="zh-CN" sz="2000" dirty="0" smtClean="0"/>
          </a:p>
          <a:p>
            <a:r>
              <a:rPr lang="en-US" altLang="zh-CN" sz="2000" dirty="0"/>
              <a:t>7. 1. 4    </a:t>
            </a:r>
            <a:r>
              <a:rPr lang="zh-CN" altLang="zh-CN" sz="2000" dirty="0"/>
              <a:t>监护人员应在有限空间作业全程持续</a:t>
            </a:r>
            <a:r>
              <a:rPr lang="zh-CN" altLang="zh-CN" sz="2000" dirty="0" smtClean="0"/>
              <a:t>监护、监测</a:t>
            </a:r>
            <a:r>
              <a:rPr lang="en-US" altLang="zh-CN" sz="2000" dirty="0" smtClean="0"/>
              <a:t>,  </a:t>
            </a:r>
            <a:r>
              <a:rPr lang="zh-CN" altLang="zh-CN" sz="2000" dirty="0"/>
              <a:t>并</a:t>
            </a:r>
            <a:r>
              <a:rPr lang="zh-CN" altLang="zh-CN" sz="2000" dirty="0" smtClean="0"/>
              <a:t>符合</a:t>
            </a:r>
            <a:r>
              <a:rPr lang="zh-CN" altLang="zh-CN" sz="2000" dirty="0"/>
              <a:t>且不限于以下内容：</a:t>
            </a:r>
          </a:p>
          <a:p>
            <a:r>
              <a:rPr lang="en-US" altLang="zh-CN" sz="2000" dirty="0"/>
              <a:t>1    </a:t>
            </a:r>
            <a:r>
              <a:rPr lang="zh-CN" altLang="zh-CN" sz="2000" dirty="0"/>
              <a:t>监护人员应能跟踪作业人员作业全</a:t>
            </a:r>
            <a:r>
              <a:rPr lang="zh-CN" altLang="zh-CN" sz="2000" dirty="0" smtClean="0"/>
              <a:t>过程</a:t>
            </a:r>
            <a:r>
              <a:rPr lang="en-US" altLang="zh-CN" sz="2000" dirty="0" smtClean="0"/>
              <a:t>, </a:t>
            </a:r>
            <a:r>
              <a:rPr lang="zh-CN" altLang="zh-CN" sz="2000" dirty="0"/>
              <a:t>掌握检测</a:t>
            </a:r>
            <a:r>
              <a:rPr lang="zh-CN" altLang="zh-CN" sz="2000" dirty="0" smtClean="0"/>
              <a:t>数据</a:t>
            </a:r>
            <a:r>
              <a:rPr lang="en-US" altLang="zh-CN" sz="2000" dirty="0" smtClean="0"/>
              <a:t>, </a:t>
            </a:r>
            <a:r>
              <a:rPr lang="zh-CN" altLang="zh-CN" sz="2000" dirty="0"/>
              <a:t>适时与作业人员进行有效的信息沟通；</a:t>
            </a:r>
          </a:p>
          <a:p>
            <a:r>
              <a:rPr lang="en-US" altLang="zh-CN" sz="2000" dirty="0"/>
              <a:t>2    </a:t>
            </a:r>
            <a:r>
              <a:rPr lang="zh-CN" altLang="zh-CN" sz="2000" dirty="0"/>
              <a:t>监护人员在作业中应定时</a:t>
            </a:r>
            <a:r>
              <a:rPr lang="zh-CN" altLang="zh-CN" sz="2000" dirty="0" smtClean="0"/>
              <a:t>监测</a:t>
            </a:r>
            <a:r>
              <a:rPr lang="en-US" altLang="zh-CN" sz="2000" dirty="0" smtClean="0"/>
              <a:t>,  </a:t>
            </a:r>
            <a:r>
              <a:rPr lang="zh-CN" altLang="zh-CN" sz="2000" dirty="0"/>
              <a:t>如监测分析结果有</a:t>
            </a:r>
            <a:r>
              <a:rPr lang="zh-CN" altLang="zh-CN" sz="2000" dirty="0" smtClean="0"/>
              <a:t>明显变化</a:t>
            </a:r>
            <a:r>
              <a:rPr lang="en-US" altLang="zh-CN" sz="2000" dirty="0" smtClean="0"/>
              <a:t>, </a:t>
            </a:r>
            <a:r>
              <a:rPr lang="zh-CN" altLang="zh-CN" sz="2000" dirty="0"/>
              <a:t>应立即停止</a:t>
            </a:r>
            <a:r>
              <a:rPr lang="zh-CN" altLang="zh-CN" sz="2000" dirty="0" smtClean="0"/>
              <a:t>作业</a:t>
            </a:r>
            <a:r>
              <a:rPr lang="en-US" altLang="zh-CN" sz="2000" dirty="0" smtClean="0"/>
              <a:t>, </a:t>
            </a:r>
            <a:r>
              <a:rPr lang="zh-CN" altLang="zh-CN" sz="2000" dirty="0"/>
              <a:t>撤离</a:t>
            </a:r>
            <a:r>
              <a:rPr lang="zh-CN" altLang="zh-CN" sz="2000" dirty="0" smtClean="0"/>
              <a:t>人员</a:t>
            </a:r>
            <a:r>
              <a:rPr lang="en-US" altLang="zh-CN" sz="2000" dirty="0" smtClean="0"/>
              <a:t>, </a:t>
            </a:r>
            <a:r>
              <a:rPr lang="zh-CN" altLang="zh-CN" sz="2000" dirty="0"/>
              <a:t>对现场进行</a:t>
            </a:r>
            <a:r>
              <a:rPr lang="zh-CN" altLang="zh-CN" sz="2000" dirty="0" smtClean="0"/>
              <a:t>处理</a:t>
            </a:r>
            <a:r>
              <a:rPr lang="en-US" altLang="zh-CN" sz="2000" dirty="0" smtClean="0"/>
              <a:t>, </a:t>
            </a:r>
            <a:r>
              <a:rPr lang="zh-CN" altLang="zh-CN" sz="2000" dirty="0"/>
              <a:t>分析</a:t>
            </a:r>
            <a:r>
              <a:rPr lang="zh-CN" altLang="zh-CN" sz="2000" dirty="0" smtClean="0"/>
              <a:t>合格后方</a:t>
            </a:r>
            <a:r>
              <a:rPr lang="zh-CN" altLang="zh-CN" sz="2000" dirty="0"/>
              <a:t>可恢复作业</a:t>
            </a:r>
            <a:r>
              <a:rPr lang="zh-CN" altLang="zh-CN" sz="2000" dirty="0" smtClean="0"/>
              <a:t>；</a:t>
            </a:r>
            <a:endParaRPr lang="zh-CN" altLang="zh-CN" sz="2000" dirty="0"/>
          </a:p>
        </p:txBody>
      </p:sp>
    </p:spTree>
    <p:extLst>
      <p:ext uri="{BB962C8B-B14F-4D97-AF65-F5344CB8AC3E}">
        <p14:creationId xmlns:p14="http://schemas.microsoft.com/office/powerpoint/2010/main" val="16334420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695400" y="404665"/>
            <a:ext cx="2448272" cy="576063"/>
          </a:xfrm>
        </p:spPr>
        <p:txBody>
          <a:bodyPr vert="horz" wrap="square" lIns="91440" tIns="45720" rIns="91440" bIns="45720" numCol="1" anchor="ctr" anchorCtr="0" compatLnSpc="1">
            <a:noAutofit/>
          </a:bodyPr>
          <a:lstStyle/>
          <a:p>
            <a:pPr lvl="0">
              <a:defRPr/>
            </a:pPr>
            <a:r>
              <a:rPr lang="zh-CN" altLang="en-US" sz="3200" b="1" dirty="0">
                <a:solidFill>
                  <a:srgbClr val="0086C7"/>
                </a:solidFill>
                <a:latin typeface="微软雅黑" pitchFamily="34" charset="-122"/>
                <a:ea typeface="微软雅黑" pitchFamily="34" charset="-122"/>
              </a:rPr>
              <a:t>安全作业</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48</a:t>
            </a:fld>
            <a:endParaRPr lang="en-US" altLang="zh-CN" sz="1400" dirty="0">
              <a:latin typeface="Arial Black" panose="020B0A04020102020204" pitchFamily="34" charset="0"/>
            </a:endParaRPr>
          </a:p>
        </p:txBody>
      </p:sp>
      <p:sp>
        <p:nvSpPr>
          <p:cNvPr id="7" name="文本框 2"/>
          <p:cNvSpPr txBox="1"/>
          <p:nvPr/>
        </p:nvSpPr>
        <p:spPr>
          <a:xfrm>
            <a:off x="841002" y="1227524"/>
            <a:ext cx="10871622" cy="4708981"/>
          </a:xfrm>
          <a:prstGeom prst="rect">
            <a:avLst/>
          </a:prstGeom>
          <a:noFill/>
        </p:spPr>
        <p:txBody>
          <a:bodyPr wrap="square" rtlCol="0">
            <a:spAutoFit/>
          </a:bodyPr>
          <a:lstStyle/>
          <a:p>
            <a:r>
              <a:rPr lang="en-US" altLang="zh-CN" sz="2000" dirty="0"/>
              <a:t>3    </a:t>
            </a:r>
            <a:r>
              <a:rPr lang="zh-CN" altLang="zh-CN" sz="2000" dirty="0"/>
              <a:t>对可能释放有害物质的受限</a:t>
            </a:r>
            <a:r>
              <a:rPr lang="zh-CN" altLang="zh-CN" sz="2000" dirty="0" smtClean="0"/>
              <a:t>空间</a:t>
            </a:r>
            <a:r>
              <a:rPr lang="en-US" altLang="zh-CN" sz="2000" dirty="0" smtClean="0"/>
              <a:t>, </a:t>
            </a:r>
            <a:r>
              <a:rPr lang="zh-CN" altLang="zh-CN" sz="2000" dirty="0"/>
              <a:t>应连续</a:t>
            </a:r>
            <a:r>
              <a:rPr lang="zh-CN" altLang="zh-CN" sz="2000" dirty="0" smtClean="0"/>
              <a:t>监测</a:t>
            </a:r>
            <a:r>
              <a:rPr lang="en-US" altLang="zh-CN" sz="2000" dirty="0" smtClean="0"/>
              <a:t>, </a:t>
            </a:r>
            <a:r>
              <a:rPr lang="zh-CN" altLang="zh-CN" sz="2000" dirty="0"/>
              <a:t>情况</a:t>
            </a:r>
            <a:r>
              <a:rPr lang="zh-CN" altLang="zh-CN" sz="2000" dirty="0" smtClean="0"/>
              <a:t>异常</a:t>
            </a:r>
            <a:r>
              <a:rPr lang="zh-CN" altLang="zh-CN" sz="2000" dirty="0"/>
              <a:t>时应立即停止</a:t>
            </a:r>
            <a:r>
              <a:rPr lang="zh-CN" altLang="zh-CN" sz="2000" dirty="0" smtClean="0"/>
              <a:t>作</a:t>
            </a:r>
            <a:r>
              <a:rPr lang="en-US" altLang="zh-CN" sz="2000" dirty="0" smtClean="0"/>
              <a:t>, </a:t>
            </a:r>
            <a:r>
              <a:rPr lang="zh-CN" altLang="zh-CN" sz="2000" dirty="0"/>
              <a:t>撤离</a:t>
            </a:r>
            <a:r>
              <a:rPr lang="zh-CN" altLang="zh-CN" sz="2000" dirty="0" smtClean="0"/>
              <a:t>人员</a:t>
            </a:r>
            <a:r>
              <a:rPr lang="en-US" altLang="zh-CN" sz="2000" dirty="0" smtClean="0"/>
              <a:t>, </a:t>
            </a:r>
            <a:r>
              <a:rPr lang="zh-CN" altLang="zh-CN" sz="2000" dirty="0"/>
              <a:t>对</a:t>
            </a:r>
            <a:r>
              <a:rPr lang="zh-CN" altLang="zh-CN" sz="2000" dirty="0" smtClean="0"/>
              <a:t>现场处理</a:t>
            </a:r>
            <a:r>
              <a:rPr lang="en-US" altLang="zh-CN" sz="2000" dirty="0" smtClean="0"/>
              <a:t>, </a:t>
            </a:r>
            <a:r>
              <a:rPr lang="zh-CN" altLang="zh-CN" sz="2000" dirty="0"/>
              <a:t>分析合格后方</a:t>
            </a:r>
            <a:r>
              <a:rPr lang="zh-CN" altLang="zh-CN" sz="2000" dirty="0" smtClean="0"/>
              <a:t>可恢复</a:t>
            </a:r>
            <a:r>
              <a:rPr lang="zh-CN" altLang="zh-CN" sz="2000" dirty="0"/>
              <a:t>作业；</a:t>
            </a:r>
          </a:p>
          <a:p>
            <a:r>
              <a:rPr lang="en-US" altLang="zh-CN" sz="2000" dirty="0"/>
              <a:t>4    </a:t>
            </a:r>
            <a:r>
              <a:rPr lang="zh-CN" altLang="zh-CN" sz="2000" dirty="0"/>
              <a:t>发现异常</a:t>
            </a:r>
            <a:r>
              <a:rPr lang="zh-CN" altLang="zh-CN" sz="2000" dirty="0" smtClean="0"/>
              <a:t>时</a:t>
            </a:r>
            <a:r>
              <a:rPr lang="en-US" altLang="zh-CN" sz="2000" dirty="0" smtClean="0"/>
              <a:t>, </a:t>
            </a:r>
            <a:r>
              <a:rPr lang="zh-CN" altLang="zh-CN" sz="2000" dirty="0"/>
              <a:t>监护人员应立即向作业人员发出撤离</a:t>
            </a:r>
            <a:r>
              <a:rPr lang="zh-CN" altLang="zh-CN" sz="2000" dirty="0" smtClean="0"/>
              <a:t>警报</a:t>
            </a:r>
            <a:r>
              <a:rPr lang="en-US" altLang="zh-CN" sz="2000" dirty="0" smtClean="0"/>
              <a:t>, </a:t>
            </a:r>
            <a:r>
              <a:rPr lang="zh-CN" altLang="zh-CN" sz="2000" dirty="0"/>
              <a:t>并协助作业人员撤离；</a:t>
            </a:r>
          </a:p>
          <a:p>
            <a:r>
              <a:rPr lang="en-US" altLang="zh-CN" sz="2000" dirty="0"/>
              <a:t>5    </a:t>
            </a:r>
            <a:r>
              <a:rPr lang="zh-CN" altLang="zh-CN" sz="2000" dirty="0"/>
              <a:t>监护人员应禁止未经许可的人员进入作业</a:t>
            </a:r>
            <a:r>
              <a:rPr lang="zh-CN" altLang="zh-CN" sz="2000" dirty="0" smtClean="0"/>
              <a:t>区域</a:t>
            </a:r>
            <a:r>
              <a:rPr lang="zh-CN" altLang="en-US" sz="2000" dirty="0" smtClean="0"/>
              <a:t>。</a:t>
            </a:r>
            <a:endParaRPr lang="en-US" altLang="zh-CN" sz="2000" dirty="0"/>
          </a:p>
          <a:p>
            <a:r>
              <a:rPr lang="en-US" altLang="zh-CN" sz="2000" dirty="0" smtClean="0"/>
              <a:t>7</a:t>
            </a:r>
            <a:r>
              <a:rPr lang="en-US" altLang="zh-CN" sz="2000" dirty="0"/>
              <a:t>. 1. 5    </a:t>
            </a:r>
            <a:r>
              <a:rPr lang="zh-CN" altLang="zh-CN" sz="2000" dirty="0"/>
              <a:t>有限空间作业完成后应对现场进行作业后清理</a:t>
            </a:r>
            <a:r>
              <a:rPr lang="zh-CN" altLang="zh-CN" sz="2000" dirty="0" smtClean="0"/>
              <a:t>工作，应符合</a:t>
            </a:r>
            <a:r>
              <a:rPr lang="zh-CN" altLang="zh-CN" sz="2000" dirty="0"/>
              <a:t>以下</a:t>
            </a:r>
            <a:r>
              <a:rPr lang="zh-CN" altLang="zh-CN" sz="2000" dirty="0" smtClean="0"/>
              <a:t>要求：</a:t>
            </a:r>
            <a:endParaRPr lang="zh-CN" altLang="zh-CN" sz="2000" dirty="0"/>
          </a:p>
          <a:p>
            <a:r>
              <a:rPr lang="en-US" altLang="zh-CN" sz="2000" dirty="0"/>
              <a:t>1    </a:t>
            </a:r>
            <a:r>
              <a:rPr lang="zh-CN" altLang="zh-CN" sz="2000" dirty="0"/>
              <a:t>作业完成</a:t>
            </a:r>
            <a:r>
              <a:rPr lang="zh-CN" altLang="zh-CN" sz="2000" dirty="0" smtClean="0"/>
              <a:t>后，作业</a:t>
            </a:r>
            <a:r>
              <a:rPr lang="zh-CN" altLang="zh-CN" sz="2000" dirty="0"/>
              <a:t>人员应将全部作业设备和工具带离</a:t>
            </a:r>
            <a:r>
              <a:rPr lang="zh-CN" altLang="zh-CN" sz="2000" dirty="0" smtClean="0"/>
              <a:t>有限空间；</a:t>
            </a:r>
            <a:endParaRPr lang="zh-CN" altLang="zh-CN" sz="2000" dirty="0"/>
          </a:p>
          <a:p>
            <a:r>
              <a:rPr lang="en-US" altLang="zh-CN" sz="2000" dirty="0"/>
              <a:t>2    </a:t>
            </a:r>
            <a:r>
              <a:rPr lang="zh-CN" altLang="zh-CN" sz="2000" dirty="0"/>
              <a:t>应清点人员及设备</a:t>
            </a:r>
            <a:r>
              <a:rPr lang="zh-CN" altLang="zh-CN" sz="2000" dirty="0" smtClean="0"/>
              <a:t>数量，确保</a:t>
            </a:r>
            <a:r>
              <a:rPr lang="zh-CN" altLang="zh-CN" sz="2000" dirty="0"/>
              <a:t>有限空间内无人员和</a:t>
            </a:r>
            <a:r>
              <a:rPr lang="zh-CN" altLang="zh-CN" sz="2000" dirty="0" smtClean="0"/>
              <a:t>设备遗留后，关闭出入口；</a:t>
            </a:r>
            <a:endParaRPr lang="zh-CN" altLang="zh-CN" sz="2000" dirty="0"/>
          </a:p>
          <a:p>
            <a:r>
              <a:rPr lang="en-US" altLang="zh-CN" sz="2000" dirty="0"/>
              <a:t>3    </a:t>
            </a:r>
            <a:r>
              <a:rPr lang="zh-CN" altLang="zh-CN" sz="2000" dirty="0"/>
              <a:t>作业前采取隔离措施</a:t>
            </a:r>
            <a:r>
              <a:rPr lang="zh-CN" altLang="zh-CN" sz="2000" dirty="0" smtClean="0"/>
              <a:t>的，应</a:t>
            </a:r>
            <a:r>
              <a:rPr lang="zh-CN" altLang="zh-CN" sz="2000" dirty="0"/>
              <a:t>解除</a:t>
            </a:r>
            <a:r>
              <a:rPr lang="zh-CN" altLang="zh-CN" sz="2000" dirty="0" smtClean="0"/>
              <a:t>隔离；</a:t>
            </a:r>
            <a:endParaRPr lang="zh-CN" altLang="zh-CN" sz="2000" dirty="0"/>
          </a:p>
          <a:p>
            <a:r>
              <a:rPr lang="en-US" altLang="zh-CN" sz="2000" dirty="0"/>
              <a:t>4    </a:t>
            </a:r>
            <a:r>
              <a:rPr lang="zh-CN" altLang="zh-CN" sz="2000" dirty="0"/>
              <a:t>清理现场</a:t>
            </a:r>
            <a:r>
              <a:rPr lang="zh-CN" altLang="zh-CN" sz="2000" dirty="0" smtClean="0"/>
              <a:t>后，应</a:t>
            </a:r>
            <a:r>
              <a:rPr lang="zh-CN" altLang="zh-CN" sz="2000" dirty="0"/>
              <a:t>解除作业区域封闭措施后撤离</a:t>
            </a:r>
            <a:r>
              <a:rPr lang="zh-CN" altLang="zh-CN" sz="2000" dirty="0" smtClean="0"/>
              <a:t>现场。</a:t>
            </a:r>
            <a:endParaRPr lang="zh-CN" altLang="zh-CN" sz="2000" dirty="0"/>
          </a:p>
          <a:p>
            <a:r>
              <a:rPr lang="en-US" altLang="zh-CN" sz="2000" b="1" dirty="0"/>
              <a:t>7. 2    </a:t>
            </a:r>
            <a:r>
              <a:rPr lang="zh-CN" altLang="zh-CN" sz="2000" b="1" dirty="0"/>
              <a:t>机械作业</a:t>
            </a:r>
          </a:p>
          <a:p>
            <a:r>
              <a:rPr lang="en-US" altLang="zh-CN" sz="2000" dirty="0"/>
              <a:t>7. 2. 1    </a:t>
            </a:r>
            <a:r>
              <a:rPr lang="zh-CN" altLang="zh-CN" sz="2000" dirty="0"/>
              <a:t>有限空间作业条件不符合规定</a:t>
            </a:r>
            <a:r>
              <a:rPr lang="zh-CN" altLang="zh-CN" sz="2000" dirty="0" smtClean="0"/>
              <a:t>时，宜</a:t>
            </a:r>
            <a:r>
              <a:rPr lang="zh-CN" altLang="zh-CN" sz="2000" dirty="0"/>
              <a:t>采用外部</a:t>
            </a:r>
            <a:r>
              <a:rPr lang="zh-CN" altLang="zh-CN" sz="2000" dirty="0" smtClean="0"/>
              <a:t>控制设备或</a:t>
            </a:r>
            <a:r>
              <a:rPr lang="zh-CN" altLang="zh-CN" sz="2000" dirty="0"/>
              <a:t>机器人作业替代人工</a:t>
            </a:r>
            <a:r>
              <a:rPr lang="zh-CN" altLang="zh-CN" sz="2000" dirty="0" smtClean="0"/>
              <a:t>作业。</a:t>
            </a:r>
            <a:endParaRPr lang="zh-CN" altLang="zh-CN" sz="2000" dirty="0"/>
          </a:p>
          <a:p>
            <a:r>
              <a:rPr lang="en-US" altLang="zh-CN" sz="2000" dirty="0"/>
              <a:t>7. 2. 2    </a:t>
            </a:r>
            <a:r>
              <a:rPr lang="zh-CN" altLang="zh-CN" sz="2000" dirty="0"/>
              <a:t>有限空间作业前的勘察</a:t>
            </a:r>
            <a:r>
              <a:rPr lang="zh-CN" altLang="zh-CN" sz="2000" dirty="0" smtClean="0"/>
              <a:t>、评估</a:t>
            </a:r>
            <a:r>
              <a:rPr lang="zh-CN" altLang="zh-CN" sz="2000" dirty="0"/>
              <a:t>检测宜采用闭路电视</a:t>
            </a:r>
            <a:r>
              <a:rPr lang="zh-CN" altLang="zh-CN" sz="2000" dirty="0" smtClean="0"/>
              <a:t>检测设备</a:t>
            </a:r>
            <a:r>
              <a:rPr lang="zh-CN" altLang="zh-CN" sz="2000" dirty="0"/>
              <a:t>等先进装备和技术替代人工勘察</a:t>
            </a:r>
            <a:r>
              <a:rPr lang="zh-CN" altLang="zh-CN" sz="2000" dirty="0" smtClean="0"/>
              <a:t>、评估。闭路电视</a:t>
            </a:r>
            <a:r>
              <a:rPr lang="zh-CN" altLang="zh-CN" sz="2000" dirty="0"/>
              <a:t>检测</a:t>
            </a:r>
            <a:r>
              <a:rPr lang="zh-CN" altLang="zh-CN" sz="2000" dirty="0" smtClean="0"/>
              <a:t>设备可</a:t>
            </a:r>
            <a:r>
              <a:rPr lang="zh-CN" altLang="zh-CN" sz="2000" dirty="0"/>
              <a:t>与无人机</a:t>
            </a:r>
            <a:r>
              <a:rPr lang="zh-CN" altLang="zh-CN" sz="2000" dirty="0" smtClean="0"/>
              <a:t>、小型</a:t>
            </a:r>
            <a:r>
              <a:rPr lang="zh-CN" altLang="zh-CN" sz="2000" dirty="0"/>
              <a:t>遥控车船搭载</a:t>
            </a:r>
            <a:r>
              <a:rPr lang="zh-CN" altLang="zh-CN" sz="2000" dirty="0" smtClean="0"/>
              <a:t>使用。</a:t>
            </a:r>
            <a:endParaRPr lang="zh-CN" altLang="zh-CN" sz="2000" dirty="0"/>
          </a:p>
          <a:p>
            <a:r>
              <a:rPr lang="en-US" altLang="zh-CN" sz="2000" dirty="0"/>
              <a:t>7. 2. 3    </a:t>
            </a:r>
            <a:r>
              <a:rPr lang="zh-CN" altLang="zh-CN" sz="2000" dirty="0"/>
              <a:t>无人勘察</a:t>
            </a:r>
            <a:r>
              <a:rPr lang="zh-CN" altLang="zh-CN" sz="2000" dirty="0" smtClean="0"/>
              <a:t>、评估</a:t>
            </a:r>
            <a:r>
              <a:rPr lang="zh-CN" altLang="zh-CN" sz="2000" dirty="0"/>
              <a:t>检测设备生成的</a:t>
            </a:r>
            <a:r>
              <a:rPr lang="zh-CN" altLang="zh-CN" sz="2000" dirty="0" smtClean="0"/>
              <a:t>数据，应</a:t>
            </a:r>
            <a:r>
              <a:rPr lang="zh-CN" altLang="zh-CN" sz="2000" dirty="0"/>
              <a:t>由专业人员</a:t>
            </a:r>
            <a:r>
              <a:rPr lang="zh-CN" altLang="zh-CN" sz="2000" dirty="0" smtClean="0"/>
              <a:t>进行</a:t>
            </a:r>
            <a:r>
              <a:rPr lang="zh-CN" altLang="zh-CN" sz="2000" dirty="0"/>
              <a:t>审查</a:t>
            </a:r>
            <a:r>
              <a:rPr lang="zh-CN" altLang="zh-CN" sz="2000" dirty="0" smtClean="0"/>
              <a:t>评估，并</a:t>
            </a:r>
            <a:r>
              <a:rPr lang="zh-CN" altLang="zh-CN" sz="2000" dirty="0"/>
              <a:t>对资料进行保存</a:t>
            </a:r>
            <a:r>
              <a:rPr lang="zh-CN" altLang="zh-CN" sz="2000" dirty="0" smtClean="0"/>
              <a:t>记录。</a:t>
            </a:r>
            <a:endParaRPr lang="zh-CN" altLang="zh-CN" sz="2000" dirty="0"/>
          </a:p>
        </p:txBody>
      </p:sp>
    </p:spTree>
    <p:extLst>
      <p:ext uri="{BB962C8B-B14F-4D97-AF65-F5344CB8AC3E}">
        <p14:creationId xmlns:p14="http://schemas.microsoft.com/office/powerpoint/2010/main" val="30061487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7947271" y="2626283"/>
            <a:ext cx="3837361" cy="217367"/>
          </a:xfrm>
          <a:prstGeom prst="rect">
            <a:avLst/>
          </a:prstGeom>
          <a:noFill/>
        </p:spPr>
        <p:txBody>
          <a:bodyPr wrap="square" lIns="0" tIns="0" rIns="0" bIns="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marR="0" lvl="0" indent="0" algn="just" defTabSz="913765" rtl="0" eaLnBrk="1" fontAlgn="auto" latinLnBrk="0" hangingPunct="1">
              <a:lnSpc>
                <a:spcPts val="1300"/>
              </a:lnSpc>
              <a:spcBef>
                <a:spcPts val="0"/>
              </a:spcBef>
              <a:spcAft>
                <a:spcPts val="0"/>
              </a:spcAft>
              <a:buClrTx/>
              <a:buSzTx/>
              <a:buFontTx/>
              <a:buNone/>
              <a:defRPr/>
            </a:pPr>
            <a:r>
              <a:rPr lang="zh-CN" altLang="en-US" sz="2400" b="1" kern="0" dirty="0" smtClean="0">
                <a:solidFill>
                  <a:srgbClr val="0070C0"/>
                </a:solidFill>
                <a:latin typeface="黑体" panose="02010609060101010101" pitchFamily="49" charset="-122"/>
                <a:ea typeface="黑体" panose="02010609060101010101" pitchFamily="49" charset="-122"/>
                <a:sym typeface="+mn-ea"/>
              </a:rPr>
              <a:t>     </a:t>
            </a:r>
            <a:r>
              <a:rPr lang="zh-CN" altLang="en-US" sz="3200" b="1" kern="0" dirty="0">
                <a:solidFill>
                  <a:srgbClr val="0070C0"/>
                </a:solidFill>
                <a:latin typeface="黑体" panose="02010609060101010101" pitchFamily="49" charset="-122"/>
                <a:ea typeface="黑体" panose="02010609060101010101" pitchFamily="49" charset="-122"/>
                <a:sym typeface="+mn-ea"/>
              </a:rPr>
              <a:t>应急救援</a:t>
            </a:r>
            <a:endParaRPr kumimoji="0" lang="zh-CN" altLang="en-US" sz="3200" b="0" i="0" u="none" strike="noStrike" kern="1200" cap="none" spc="0" normalizeH="0" baseline="0" noProof="0" dirty="0">
              <a:ln>
                <a:noFill/>
              </a:ln>
              <a:solidFill>
                <a:prstClr val="black"/>
              </a:solidFill>
              <a:effectLst/>
              <a:uLnTx/>
              <a:uFillTx/>
            </a:endParaRPr>
          </a:p>
        </p:txBody>
      </p:sp>
      <p:sp>
        <p:nvSpPr>
          <p:cNvPr id="8" name="椭圆 7"/>
          <p:cNvSpPr/>
          <p:nvPr/>
        </p:nvSpPr>
        <p:spPr>
          <a:xfrm>
            <a:off x="7680723" y="2347019"/>
            <a:ext cx="575517" cy="505917"/>
          </a:xfrm>
          <a:prstGeom prst="ellipse">
            <a:avLst/>
          </a:prstGeom>
          <a:solidFill>
            <a:srgbClr val="0089C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8</a:t>
            </a:r>
            <a:endParaRPr kumimoji="0" lang="zh-CN" altLang="en-US"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cxnSp>
        <p:nvCxnSpPr>
          <p:cNvPr id="9" name="直接连接符 8"/>
          <p:cNvCxnSpPr/>
          <p:nvPr/>
        </p:nvCxnSpPr>
        <p:spPr>
          <a:xfrm>
            <a:off x="6839172" y="3068960"/>
            <a:ext cx="5305500" cy="0"/>
          </a:xfrm>
          <a:prstGeom prst="line">
            <a:avLst/>
          </a:prstGeom>
          <a:ln w="57150">
            <a:solidFill>
              <a:srgbClr val="FC9204"/>
            </a:solidFill>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328" y="1196752"/>
            <a:ext cx="6710366" cy="4032448"/>
          </a:xfrm>
          <a:prstGeom prst="rect">
            <a:avLst/>
          </a:prstGeom>
        </p:spPr>
      </p:pic>
      <p:grpSp>
        <p:nvGrpSpPr>
          <p:cNvPr id="10" name="组合 3"/>
          <p:cNvGrpSpPr/>
          <p:nvPr/>
        </p:nvGrpSpPr>
        <p:grpSpPr>
          <a:xfrm>
            <a:off x="536260" y="457399"/>
            <a:ext cx="807212" cy="293399"/>
            <a:chOff x="465719" y="1295954"/>
            <a:chExt cx="1658494" cy="740511"/>
          </a:xfrm>
        </p:grpSpPr>
        <p:sp>
          <p:nvSpPr>
            <p:cNvPr id="12" name="Freeform 1"/>
            <p:cNvSpPr/>
            <p:nvPr/>
          </p:nvSpPr>
          <p:spPr>
            <a:xfrm rot="10800000">
              <a:off x="465719" y="1295954"/>
              <a:ext cx="1658494" cy="740511"/>
            </a:xfrm>
            <a:custGeom>
              <a:avLst/>
              <a:gdLst/>
              <a:ahLst/>
              <a:cxnLst>
                <a:cxn ang="0">
                  <a:pos x="2147483647" y="2147483647"/>
                </a:cxn>
                <a:cxn ang="0">
                  <a:pos x="2147483647" y="0"/>
                </a:cxn>
                <a:cxn ang="0">
                  <a:pos x="2147483647" y="0"/>
                </a:cxn>
                <a:cxn ang="0">
                  <a:pos x="0" y="2147483647"/>
                </a:cxn>
                <a:cxn ang="0">
                  <a:pos x="2147483647" y="2147483647"/>
                </a:cxn>
                <a:cxn ang="0">
                  <a:pos x="2147483647" y="2147483647"/>
                </a:cxn>
                <a:cxn ang="0">
                  <a:pos x="2147483647" y="2147483647"/>
                </a:cxn>
              </a:cxnLst>
              <a:rect l="0" t="0" r="0" b="0"/>
              <a:pathLst>
                <a:path w="7875" h="3594">
                  <a:moveTo>
                    <a:pt x="5874" y="1811"/>
                  </a:moveTo>
                  <a:lnTo>
                    <a:pt x="7874" y="0"/>
                  </a:lnTo>
                  <a:lnTo>
                    <a:pt x="1969" y="0"/>
                  </a:lnTo>
                  <a:lnTo>
                    <a:pt x="0" y="1811"/>
                  </a:lnTo>
                  <a:lnTo>
                    <a:pt x="1969" y="3593"/>
                  </a:lnTo>
                  <a:lnTo>
                    <a:pt x="7874" y="3593"/>
                  </a:lnTo>
                  <a:lnTo>
                    <a:pt x="5874" y="1811"/>
                  </a:lnTo>
                </a:path>
              </a:pathLst>
            </a:custGeom>
            <a:solidFill>
              <a:schemeClr val="accent1">
                <a:alpha val="100000"/>
              </a:schemeClr>
            </a:solidFill>
            <a:ln w="9525">
              <a:noFill/>
            </a:ln>
          </p:spPr>
          <p:txBody>
            <a:bodyPr/>
            <a:lstStyle/>
            <a:p>
              <a:endParaRPr lang="zh-CN" altLang="en-US"/>
            </a:p>
          </p:txBody>
        </p:sp>
        <p:sp>
          <p:nvSpPr>
            <p:cNvPr id="13" name="Freeform 41"/>
            <p:cNvSpPr>
              <a:spLocks noEditPoints="1"/>
            </p:cNvSpPr>
            <p:nvPr/>
          </p:nvSpPr>
          <p:spPr bwMode="auto">
            <a:xfrm>
              <a:off x="1089846" y="1431192"/>
              <a:ext cx="457577" cy="415609"/>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lstStyle/>
            <a:p>
              <a:pPr marL="0" marR="0" lvl="0" indent="0" algn="l" defTabSz="56642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Tree>
    <p:custDataLst>
      <p:tags r:id="rId1"/>
    </p:custDataLst>
    <p:extLst>
      <p:ext uri="{BB962C8B-B14F-4D97-AF65-F5344CB8AC3E}">
        <p14:creationId xmlns:p14="http://schemas.microsoft.com/office/powerpoint/2010/main" val="91166040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p:cTn id="10" dur="500" fill="hold"/>
                                        <p:tgtEl>
                                          <p:spTgt spid="7"/>
                                        </p:tgtEl>
                                        <p:attrNameLst>
                                          <p:attrName>ppt_w</p:attrName>
                                        </p:attrNameLst>
                                      </p:cBhvr>
                                      <p:tavLst>
                                        <p:tav tm="0">
                                          <p:val>
                                            <p:fltVal val="0"/>
                                          </p:val>
                                        </p:tav>
                                        <p:tav tm="100000">
                                          <p:val>
                                            <p:strVal val="#ppt_w"/>
                                          </p:val>
                                        </p:tav>
                                      </p:tavLst>
                                    </p:anim>
                                    <p:anim calcmode="lin" valueType="num">
                                      <p:cBhvr>
                                        <p:cTn id="11" dur="500" fill="hold"/>
                                        <p:tgtEl>
                                          <p:spTgt spid="7"/>
                                        </p:tgtEl>
                                        <p:attrNameLst>
                                          <p:attrName>ppt_h</p:attrName>
                                        </p:attrNameLst>
                                      </p:cBhvr>
                                      <p:tavLst>
                                        <p:tav tm="0">
                                          <p:val>
                                            <p:fltVal val="0"/>
                                          </p:val>
                                        </p:tav>
                                        <p:tav tm="100000">
                                          <p:val>
                                            <p:strVal val="#ppt_h"/>
                                          </p:val>
                                        </p:tav>
                                      </p:tavLst>
                                    </p:anim>
                                    <p:animEffect transition="in" filter="fade">
                                      <p:cBhvr>
                                        <p:cTn id="12" dur="500"/>
                                        <p:tgtEl>
                                          <p:spTgt spid="7"/>
                                        </p:tgtEl>
                                      </p:cBhvr>
                                    </p:animEffect>
                                  </p:childTnLst>
                                </p:cTn>
                              </p:par>
                              <p:par>
                                <p:cTn id="13" presetID="26"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80">
                                          <p:stCondLst>
                                            <p:cond delay="0"/>
                                          </p:stCondLst>
                                        </p:cTn>
                                        <p:tgtEl>
                                          <p:spTgt spid="8"/>
                                        </p:tgtEl>
                                      </p:cBhvr>
                                    </p:animEffect>
                                    <p:anim calcmode="lin" valueType="num">
                                      <p:cBhvr>
                                        <p:cTn id="16"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21" dur="26">
                                          <p:stCondLst>
                                            <p:cond delay="650"/>
                                          </p:stCondLst>
                                        </p:cTn>
                                        <p:tgtEl>
                                          <p:spTgt spid="8"/>
                                        </p:tgtEl>
                                      </p:cBhvr>
                                      <p:to x="100000" y="60000"/>
                                    </p:animScale>
                                    <p:animScale>
                                      <p:cBhvr>
                                        <p:cTn id="22" dur="166" decel="50000">
                                          <p:stCondLst>
                                            <p:cond delay="676"/>
                                          </p:stCondLst>
                                        </p:cTn>
                                        <p:tgtEl>
                                          <p:spTgt spid="8"/>
                                        </p:tgtEl>
                                      </p:cBhvr>
                                      <p:to x="100000" y="100000"/>
                                    </p:animScale>
                                    <p:animScale>
                                      <p:cBhvr>
                                        <p:cTn id="23" dur="26">
                                          <p:stCondLst>
                                            <p:cond delay="1312"/>
                                          </p:stCondLst>
                                        </p:cTn>
                                        <p:tgtEl>
                                          <p:spTgt spid="8"/>
                                        </p:tgtEl>
                                      </p:cBhvr>
                                      <p:to x="100000" y="80000"/>
                                    </p:animScale>
                                    <p:animScale>
                                      <p:cBhvr>
                                        <p:cTn id="24" dur="166" decel="50000">
                                          <p:stCondLst>
                                            <p:cond delay="1338"/>
                                          </p:stCondLst>
                                        </p:cTn>
                                        <p:tgtEl>
                                          <p:spTgt spid="8"/>
                                        </p:tgtEl>
                                      </p:cBhvr>
                                      <p:to x="100000" y="100000"/>
                                    </p:animScale>
                                    <p:animScale>
                                      <p:cBhvr>
                                        <p:cTn id="25" dur="26">
                                          <p:stCondLst>
                                            <p:cond delay="1642"/>
                                          </p:stCondLst>
                                        </p:cTn>
                                        <p:tgtEl>
                                          <p:spTgt spid="8"/>
                                        </p:tgtEl>
                                      </p:cBhvr>
                                      <p:to x="100000" y="90000"/>
                                    </p:animScale>
                                    <p:animScale>
                                      <p:cBhvr>
                                        <p:cTn id="26" dur="166" decel="50000">
                                          <p:stCondLst>
                                            <p:cond delay="1668"/>
                                          </p:stCondLst>
                                        </p:cTn>
                                        <p:tgtEl>
                                          <p:spTgt spid="8"/>
                                        </p:tgtEl>
                                      </p:cBhvr>
                                      <p:to x="100000" y="100000"/>
                                    </p:animScale>
                                    <p:animScale>
                                      <p:cBhvr>
                                        <p:cTn id="27" dur="26">
                                          <p:stCondLst>
                                            <p:cond delay="1808"/>
                                          </p:stCondLst>
                                        </p:cTn>
                                        <p:tgtEl>
                                          <p:spTgt spid="8"/>
                                        </p:tgtEl>
                                      </p:cBhvr>
                                      <p:to x="100000" y="95000"/>
                                    </p:animScale>
                                    <p:animScale>
                                      <p:cBhvr>
                                        <p:cTn id="28"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551384" y="404664"/>
            <a:ext cx="1440160" cy="576063"/>
          </a:xfrm>
        </p:spPr>
        <p:txBody>
          <a:bodyPr vert="horz" wrap="square" lIns="91440" tIns="45720" rIns="91440" bIns="45720" numCol="1" anchor="ctr" anchorCtr="0" compatLnSpc="1">
            <a:no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smtClean="0">
                <a:ln>
                  <a:noFill/>
                </a:ln>
                <a:solidFill>
                  <a:srgbClr val="0086C7"/>
                </a:solidFill>
                <a:effectLst/>
                <a:uLnTx/>
                <a:uFillTx/>
                <a:latin typeface="微软雅黑" panose="020B0503020204020204" pitchFamily="34" charset="-122"/>
                <a:ea typeface="微软雅黑" panose="020B0503020204020204" pitchFamily="34" charset="-122"/>
                <a:cs typeface="+mn-cs"/>
              </a:rPr>
              <a:t>总则</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5</a:t>
            </a:fld>
            <a:endParaRPr lang="en-US" altLang="zh-CN" sz="1400" dirty="0">
              <a:latin typeface="Arial Black" panose="020B0A04020102020204" pitchFamily="34" charset="0"/>
            </a:endParaRPr>
          </a:p>
        </p:txBody>
      </p:sp>
      <p:sp>
        <p:nvSpPr>
          <p:cNvPr id="29" name="标题 1"/>
          <p:cNvSpPr txBox="1">
            <a:spLocks/>
          </p:cNvSpPr>
          <p:nvPr/>
        </p:nvSpPr>
        <p:spPr>
          <a:xfrm>
            <a:off x="768993" y="1052736"/>
            <a:ext cx="10518775" cy="4752528"/>
          </a:xfrm>
          <a:prstGeom prst="rect">
            <a:avLst/>
          </a:prstGeom>
          <a:noFill/>
          <a:ln w="9525">
            <a:noFill/>
          </a:ln>
        </p:spPr>
        <p:txBody>
          <a:bodyPr anchor="ctr" anchorCtr="0"/>
          <a:lst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panose="020B0604020202020204" pitchFamily="34" charset="0"/>
                <a:ea typeface="宋体" panose="02010600030101010101" pitchFamily="2" charset="-122"/>
              </a:defRPr>
            </a:lvl2pPr>
            <a:lvl3pPr algn="l" rtl="0" eaLnBrk="0" fontAlgn="base" hangingPunct="0">
              <a:spcBef>
                <a:spcPct val="0"/>
              </a:spcBef>
              <a:spcAft>
                <a:spcPct val="0"/>
              </a:spcAft>
              <a:defRPr sz="4400">
                <a:solidFill>
                  <a:schemeClr val="tx1"/>
                </a:solidFill>
                <a:latin typeface="Arial" panose="020B0604020202020204" pitchFamily="34" charset="0"/>
                <a:ea typeface="宋体" panose="02010600030101010101" pitchFamily="2" charset="-122"/>
              </a:defRPr>
            </a:lvl3pPr>
            <a:lvl4pPr algn="l" rtl="0" eaLnBrk="0" fontAlgn="base" hangingPunct="0">
              <a:spcBef>
                <a:spcPct val="0"/>
              </a:spcBef>
              <a:spcAft>
                <a:spcPct val="0"/>
              </a:spcAft>
              <a:defRPr sz="4400">
                <a:solidFill>
                  <a:schemeClr val="tx1"/>
                </a:solidFill>
                <a:latin typeface="Arial" panose="020B0604020202020204" pitchFamily="34" charset="0"/>
                <a:ea typeface="宋体" panose="02010600030101010101" pitchFamily="2" charset="-122"/>
              </a:defRPr>
            </a:lvl4pPr>
            <a:lvl5pPr algn="l" rtl="0" eaLnBrk="0" fontAlgn="base" hangingPunct="0">
              <a:spcBef>
                <a:spcPct val="0"/>
              </a:spcBef>
              <a:spcAft>
                <a:spcPct val="0"/>
              </a:spcAft>
              <a:defRPr sz="4400">
                <a:solidFill>
                  <a:schemeClr val="tx1"/>
                </a:solidFill>
                <a:latin typeface="Arial" panose="020B0604020202020204" pitchFamily="34" charset="0"/>
                <a:ea typeface="宋体" panose="02010600030101010101" pitchFamily="2" charset="-122"/>
              </a:defRPr>
            </a:lvl5pPr>
            <a:lvl6pPr marL="457200" algn="l" rtl="0" fontAlgn="base">
              <a:spcBef>
                <a:spcPct val="0"/>
              </a:spcBef>
              <a:spcAft>
                <a:spcPct val="0"/>
              </a:spcAft>
              <a:defRPr sz="4400">
                <a:solidFill>
                  <a:schemeClr val="tx1"/>
                </a:solidFill>
                <a:latin typeface="Arial" panose="020B0604020202020204" pitchFamily="34" charset="0"/>
                <a:ea typeface="宋体" panose="02010600030101010101" pitchFamily="2" charset="-122"/>
              </a:defRPr>
            </a:lvl6pPr>
            <a:lvl7pPr marL="914400" algn="l" rtl="0" fontAlgn="base">
              <a:spcBef>
                <a:spcPct val="0"/>
              </a:spcBef>
              <a:spcAft>
                <a:spcPct val="0"/>
              </a:spcAft>
              <a:defRPr sz="4400">
                <a:solidFill>
                  <a:schemeClr val="tx1"/>
                </a:solidFill>
                <a:latin typeface="Arial" panose="020B0604020202020204" pitchFamily="34" charset="0"/>
                <a:ea typeface="宋体" panose="02010600030101010101" pitchFamily="2" charset="-122"/>
              </a:defRPr>
            </a:lvl7pPr>
            <a:lvl8pPr marL="1371600" algn="l" rtl="0" fontAlgn="base">
              <a:spcBef>
                <a:spcPct val="0"/>
              </a:spcBef>
              <a:spcAft>
                <a:spcPct val="0"/>
              </a:spcAft>
              <a:defRPr sz="4400">
                <a:solidFill>
                  <a:schemeClr val="tx1"/>
                </a:solidFill>
                <a:latin typeface="Arial" panose="020B0604020202020204" pitchFamily="34" charset="0"/>
                <a:ea typeface="宋体" panose="02010600030101010101" pitchFamily="2" charset="-122"/>
              </a:defRPr>
            </a:lvl8pPr>
            <a:lvl9pPr marL="1828800" algn="l" rtl="0" fontAlgn="base">
              <a:spcBef>
                <a:spcPct val="0"/>
              </a:spcBef>
              <a:spcAft>
                <a:spcPct val="0"/>
              </a:spcAft>
              <a:defRPr sz="4400">
                <a:solidFill>
                  <a:schemeClr val="tx1"/>
                </a:solidFill>
                <a:latin typeface="Arial" panose="020B0604020202020204" pitchFamily="34" charset="0"/>
                <a:ea typeface="宋体" panose="02010600030101010101" pitchFamily="2" charset="-122"/>
              </a:defRPr>
            </a:lvl9pPr>
          </a:lstStyle>
          <a:p>
            <a:r>
              <a:rPr lang="en-US" altLang="zh-CN" sz="2000" dirty="0">
                <a:latin typeface="宋体" pitchFamily="2" charset="-122"/>
                <a:ea typeface="宋体" pitchFamily="2" charset="-122"/>
              </a:rPr>
              <a:t>1.0.1  </a:t>
            </a:r>
            <a:r>
              <a:rPr lang="zh-CN" altLang="zh-CN" sz="2000" dirty="0">
                <a:latin typeface="宋体" pitchFamily="2" charset="-122"/>
                <a:ea typeface="宋体" pitchFamily="2" charset="-122"/>
              </a:rPr>
              <a:t>为提升自治区市政基础设施有限空间作业及安全管理</a:t>
            </a:r>
            <a:r>
              <a:rPr lang="zh-CN" altLang="zh-CN" sz="2000" dirty="0" smtClean="0">
                <a:latin typeface="宋体" pitchFamily="2" charset="-122"/>
                <a:ea typeface="宋体" pitchFamily="2" charset="-122"/>
              </a:rPr>
              <a:t>能力，</a:t>
            </a:r>
            <a:r>
              <a:rPr lang="zh-CN" altLang="zh-CN" sz="2000" dirty="0">
                <a:latin typeface="宋体" pitchFamily="2" charset="-122"/>
                <a:ea typeface="宋体" pitchFamily="2" charset="-122"/>
              </a:rPr>
              <a:t>规范有限空间作业</a:t>
            </a:r>
            <a:r>
              <a:rPr lang="zh-CN" altLang="zh-CN" sz="2000" dirty="0" smtClean="0">
                <a:latin typeface="宋体" pitchFamily="2" charset="-122"/>
                <a:ea typeface="宋体" pitchFamily="2" charset="-122"/>
              </a:rPr>
              <a:t>行为，</a:t>
            </a:r>
            <a:r>
              <a:rPr lang="zh-CN" altLang="zh-CN" sz="2000" dirty="0">
                <a:latin typeface="宋体" pitchFamily="2" charset="-122"/>
                <a:ea typeface="宋体" pitchFamily="2" charset="-122"/>
              </a:rPr>
              <a:t>提高市政基础设施有限空间作业</a:t>
            </a:r>
            <a:r>
              <a:rPr lang="zh-CN" altLang="zh-CN" sz="2000" dirty="0" smtClean="0">
                <a:latin typeface="宋体" pitchFamily="2" charset="-122"/>
                <a:ea typeface="宋体" pitchFamily="2" charset="-122"/>
              </a:rPr>
              <a:t>及安全管理水平，</a:t>
            </a:r>
            <a:r>
              <a:rPr lang="zh-CN" altLang="zh-CN" sz="2000" dirty="0">
                <a:latin typeface="宋体" pitchFamily="2" charset="-122"/>
                <a:ea typeface="宋体" pitchFamily="2" charset="-122"/>
              </a:rPr>
              <a:t>预防和减少有限空间作业安全事故</a:t>
            </a:r>
            <a:r>
              <a:rPr lang="zh-CN" altLang="zh-CN" sz="2000" dirty="0" smtClean="0">
                <a:latin typeface="宋体" pitchFamily="2" charset="-122"/>
                <a:ea typeface="宋体" pitchFamily="2" charset="-122"/>
              </a:rPr>
              <a:t>发生，保障有限</a:t>
            </a:r>
            <a:r>
              <a:rPr lang="zh-CN" altLang="zh-CN" sz="2000" dirty="0">
                <a:latin typeface="宋体" pitchFamily="2" charset="-122"/>
                <a:ea typeface="宋体" pitchFamily="2" charset="-122"/>
              </a:rPr>
              <a:t>空间作业人员生命</a:t>
            </a:r>
            <a:r>
              <a:rPr lang="zh-CN" altLang="zh-CN" sz="2000" dirty="0" smtClean="0">
                <a:latin typeface="宋体" pitchFamily="2" charset="-122"/>
                <a:ea typeface="宋体" pitchFamily="2" charset="-122"/>
              </a:rPr>
              <a:t>安全，制</a:t>
            </a:r>
            <a:r>
              <a:rPr lang="zh-CN" altLang="zh-CN" sz="2000" dirty="0">
                <a:latin typeface="宋体" pitchFamily="2" charset="-122"/>
                <a:ea typeface="宋体" pitchFamily="2" charset="-122"/>
              </a:rPr>
              <a:t>定本规程。</a:t>
            </a:r>
            <a:endParaRPr lang="en-US" altLang="zh-CN" sz="2000" dirty="0">
              <a:latin typeface="宋体" pitchFamily="2" charset="-122"/>
              <a:ea typeface="宋体" pitchFamily="2" charset="-122"/>
            </a:endParaRPr>
          </a:p>
          <a:p>
            <a:r>
              <a:rPr lang="zh-CN" altLang="en-US" sz="2000" dirty="0">
                <a:solidFill>
                  <a:srgbClr val="0070C0"/>
                </a:solidFill>
                <a:latin typeface="宋体" pitchFamily="2" charset="-122"/>
                <a:ea typeface="宋体" pitchFamily="2" charset="-122"/>
              </a:rPr>
              <a:t>条文说明：</a:t>
            </a:r>
            <a:r>
              <a:rPr lang="en-US" altLang="zh-CN" sz="2000" dirty="0">
                <a:solidFill>
                  <a:srgbClr val="0070C0"/>
                </a:solidFill>
                <a:latin typeface="宋体" pitchFamily="2" charset="-122"/>
                <a:ea typeface="宋体" pitchFamily="2" charset="-122"/>
              </a:rPr>
              <a:t>1.0.1 </a:t>
            </a:r>
            <a:r>
              <a:rPr lang="zh-CN" altLang="zh-CN" sz="2000" dirty="0" smtClean="0">
                <a:solidFill>
                  <a:srgbClr val="0070C0"/>
                </a:solidFill>
                <a:latin typeface="宋体" pitchFamily="2" charset="-122"/>
                <a:ea typeface="宋体" pitchFamily="2" charset="-122"/>
              </a:rPr>
              <a:t>明确</a:t>
            </a:r>
            <a:r>
              <a:rPr lang="zh-CN" altLang="zh-CN" sz="2000" dirty="0">
                <a:solidFill>
                  <a:srgbClr val="0070C0"/>
                </a:solidFill>
                <a:latin typeface="宋体" pitchFamily="2" charset="-122"/>
                <a:ea typeface="宋体" pitchFamily="2" charset="-122"/>
              </a:rPr>
              <a:t>制定本规程的目的和</a:t>
            </a:r>
            <a:r>
              <a:rPr lang="zh-CN" altLang="zh-CN" sz="2000" dirty="0" smtClean="0">
                <a:solidFill>
                  <a:srgbClr val="0070C0"/>
                </a:solidFill>
                <a:latin typeface="宋体" pitchFamily="2" charset="-122"/>
                <a:ea typeface="宋体" pitchFamily="2" charset="-122"/>
              </a:rPr>
              <a:t>宗旨</a:t>
            </a:r>
            <a:r>
              <a:rPr lang="en-US" altLang="zh-CN" sz="2000" dirty="0" smtClean="0">
                <a:solidFill>
                  <a:srgbClr val="0070C0"/>
                </a:solidFill>
                <a:latin typeface="宋体" pitchFamily="2" charset="-122"/>
                <a:ea typeface="宋体" pitchFamily="2" charset="-122"/>
              </a:rPr>
              <a:t>,</a:t>
            </a:r>
            <a:r>
              <a:rPr lang="zh-CN" altLang="zh-CN" sz="2000" dirty="0" smtClean="0">
                <a:solidFill>
                  <a:srgbClr val="0070C0"/>
                </a:solidFill>
                <a:latin typeface="宋体" pitchFamily="2" charset="-122"/>
                <a:ea typeface="宋体" pitchFamily="2" charset="-122"/>
              </a:rPr>
              <a:t>为</a:t>
            </a:r>
            <a:r>
              <a:rPr lang="zh-CN" altLang="zh-CN" sz="2000" dirty="0">
                <a:solidFill>
                  <a:srgbClr val="0070C0"/>
                </a:solidFill>
                <a:latin typeface="宋体" pitchFamily="2" charset="-122"/>
                <a:ea typeface="宋体" pitchFamily="2" charset="-122"/>
              </a:rPr>
              <a:t>更好地促使我区</a:t>
            </a:r>
            <a:r>
              <a:rPr lang="zh-CN" altLang="zh-CN" sz="2000" dirty="0" smtClean="0">
                <a:solidFill>
                  <a:srgbClr val="0070C0"/>
                </a:solidFill>
                <a:latin typeface="宋体" pitchFamily="2" charset="-122"/>
                <a:ea typeface="宋体" pitchFamily="2" charset="-122"/>
              </a:rPr>
              <a:t>市政基础</a:t>
            </a:r>
            <a:r>
              <a:rPr lang="zh-CN" altLang="zh-CN" sz="2000" dirty="0">
                <a:solidFill>
                  <a:srgbClr val="0070C0"/>
                </a:solidFill>
                <a:latin typeface="宋体" pitchFamily="2" charset="-122"/>
                <a:ea typeface="宋体" pitchFamily="2" charset="-122"/>
              </a:rPr>
              <a:t>设施有限空间作业</a:t>
            </a:r>
            <a:r>
              <a:rPr lang="zh-CN" altLang="zh-CN" sz="2000" dirty="0" smtClean="0">
                <a:solidFill>
                  <a:srgbClr val="0070C0"/>
                </a:solidFill>
                <a:latin typeface="宋体" pitchFamily="2" charset="-122"/>
                <a:ea typeface="宋体" pitchFamily="2" charset="-122"/>
              </a:rPr>
              <a:t>规范化</a:t>
            </a:r>
            <a:r>
              <a:rPr lang="en-US" altLang="zh-CN" sz="2000" dirty="0" smtClean="0">
                <a:solidFill>
                  <a:srgbClr val="0070C0"/>
                </a:solidFill>
                <a:latin typeface="宋体" pitchFamily="2" charset="-122"/>
                <a:ea typeface="宋体" pitchFamily="2" charset="-122"/>
              </a:rPr>
              <a:t>,</a:t>
            </a:r>
            <a:r>
              <a:rPr lang="zh-CN" altLang="zh-CN" sz="2000" dirty="0" smtClean="0">
                <a:solidFill>
                  <a:srgbClr val="0070C0"/>
                </a:solidFill>
                <a:latin typeface="宋体" pitchFamily="2" charset="-122"/>
                <a:ea typeface="宋体" pitchFamily="2" charset="-122"/>
              </a:rPr>
              <a:t>提升</a:t>
            </a:r>
            <a:r>
              <a:rPr lang="zh-CN" altLang="zh-CN" sz="2000" dirty="0">
                <a:solidFill>
                  <a:srgbClr val="0070C0"/>
                </a:solidFill>
                <a:latin typeface="宋体" pitchFamily="2" charset="-122"/>
                <a:ea typeface="宋体" pitchFamily="2" charset="-122"/>
              </a:rPr>
              <a:t>安全生产管理</a:t>
            </a:r>
            <a:r>
              <a:rPr lang="zh-CN" altLang="zh-CN" sz="2000" dirty="0" smtClean="0">
                <a:solidFill>
                  <a:srgbClr val="0070C0"/>
                </a:solidFill>
                <a:latin typeface="宋体" pitchFamily="2" charset="-122"/>
                <a:ea typeface="宋体" pitchFamily="2" charset="-122"/>
              </a:rPr>
              <a:t>水平</a:t>
            </a:r>
            <a:r>
              <a:rPr lang="en-US" altLang="zh-CN" sz="2000" dirty="0" smtClean="0">
                <a:solidFill>
                  <a:srgbClr val="0070C0"/>
                </a:solidFill>
                <a:latin typeface="宋体" pitchFamily="2" charset="-122"/>
                <a:ea typeface="宋体" pitchFamily="2" charset="-122"/>
              </a:rPr>
              <a:t>,</a:t>
            </a:r>
            <a:r>
              <a:rPr lang="zh-CN" altLang="zh-CN" sz="2000" dirty="0" smtClean="0">
                <a:solidFill>
                  <a:srgbClr val="0070C0"/>
                </a:solidFill>
                <a:latin typeface="宋体" pitchFamily="2" charset="-122"/>
                <a:ea typeface="宋体" pitchFamily="2" charset="-122"/>
              </a:rPr>
              <a:t>提高自治区</a:t>
            </a:r>
            <a:r>
              <a:rPr lang="zh-CN" altLang="zh-CN" sz="2000" dirty="0">
                <a:solidFill>
                  <a:srgbClr val="0070C0"/>
                </a:solidFill>
                <a:latin typeface="宋体" pitchFamily="2" charset="-122"/>
                <a:ea typeface="宋体" pitchFamily="2" charset="-122"/>
              </a:rPr>
              <a:t>市政基础设施有限空间作业及安全管理</a:t>
            </a:r>
            <a:r>
              <a:rPr lang="zh-CN" altLang="zh-CN" sz="2000" dirty="0" smtClean="0">
                <a:solidFill>
                  <a:srgbClr val="0070C0"/>
                </a:solidFill>
                <a:latin typeface="宋体" pitchFamily="2" charset="-122"/>
                <a:ea typeface="宋体" pitchFamily="2" charset="-122"/>
              </a:rPr>
              <a:t>认识</a:t>
            </a:r>
            <a:r>
              <a:rPr lang="en-US" altLang="zh-CN" sz="2000" dirty="0" smtClean="0">
                <a:solidFill>
                  <a:srgbClr val="0070C0"/>
                </a:solidFill>
                <a:latin typeface="宋体" pitchFamily="2" charset="-122"/>
                <a:ea typeface="宋体" pitchFamily="2" charset="-122"/>
              </a:rPr>
              <a:t>,</a:t>
            </a:r>
            <a:r>
              <a:rPr lang="zh-CN" altLang="zh-CN" sz="2000" dirty="0" smtClean="0">
                <a:solidFill>
                  <a:srgbClr val="0070C0"/>
                </a:solidFill>
                <a:latin typeface="宋体" pitchFamily="2" charset="-122"/>
                <a:ea typeface="宋体" pitchFamily="2" charset="-122"/>
              </a:rPr>
              <a:t>解决</a:t>
            </a:r>
            <a:r>
              <a:rPr lang="zh-CN" altLang="zh-CN" sz="2000" dirty="0">
                <a:solidFill>
                  <a:srgbClr val="0070C0"/>
                </a:solidFill>
                <a:latin typeface="宋体" pitchFamily="2" charset="-122"/>
                <a:ea typeface="宋体" pitchFamily="2" charset="-122"/>
              </a:rPr>
              <a:t>有限</a:t>
            </a:r>
            <a:r>
              <a:rPr lang="zh-CN" altLang="zh-CN" sz="2000" dirty="0" smtClean="0">
                <a:solidFill>
                  <a:srgbClr val="0070C0"/>
                </a:solidFill>
                <a:latin typeface="宋体" pitchFamily="2" charset="-122"/>
                <a:ea typeface="宋体" pitchFamily="2" charset="-122"/>
              </a:rPr>
              <a:t>空间作业</a:t>
            </a:r>
            <a:r>
              <a:rPr lang="zh-CN" altLang="zh-CN" sz="2000" dirty="0">
                <a:solidFill>
                  <a:srgbClr val="0070C0"/>
                </a:solidFill>
                <a:latin typeface="宋体" pitchFamily="2" charset="-122"/>
                <a:ea typeface="宋体" pitchFamily="2" charset="-122"/>
              </a:rPr>
              <a:t>管控的实际</a:t>
            </a:r>
            <a:r>
              <a:rPr lang="zh-CN" altLang="zh-CN" sz="2000" dirty="0" smtClean="0">
                <a:solidFill>
                  <a:srgbClr val="0070C0"/>
                </a:solidFill>
                <a:latin typeface="宋体" pitchFamily="2" charset="-122"/>
                <a:ea typeface="宋体" pitchFamily="2" charset="-122"/>
              </a:rPr>
              <a:t>问题</a:t>
            </a:r>
            <a:r>
              <a:rPr lang="en-US" altLang="zh-CN" sz="2000" dirty="0" smtClean="0">
                <a:solidFill>
                  <a:srgbClr val="0070C0"/>
                </a:solidFill>
                <a:latin typeface="宋体" pitchFamily="2" charset="-122"/>
                <a:ea typeface="宋体" pitchFamily="2" charset="-122"/>
              </a:rPr>
              <a:t>,</a:t>
            </a:r>
            <a:r>
              <a:rPr lang="zh-CN" altLang="zh-CN" sz="2000" dirty="0" smtClean="0">
                <a:solidFill>
                  <a:srgbClr val="0070C0"/>
                </a:solidFill>
                <a:latin typeface="宋体" pitchFamily="2" charset="-122"/>
                <a:ea typeface="宋体" pitchFamily="2" charset="-122"/>
              </a:rPr>
              <a:t>落实</a:t>
            </a:r>
            <a:r>
              <a:rPr lang="zh-CN" altLang="zh-CN" sz="2000" dirty="0">
                <a:solidFill>
                  <a:srgbClr val="0070C0"/>
                </a:solidFill>
                <a:latin typeface="宋体" pitchFamily="2" charset="-122"/>
                <a:ea typeface="宋体" pitchFamily="2" charset="-122"/>
              </a:rPr>
              <a:t>安全生产主体</a:t>
            </a:r>
            <a:r>
              <a:rPr lang="zh-CN" altLang="zh-CN" sz="2000" dirty="0" smtClean="0">
                <a:solidFill>
                  <a:srgbClr val="0070C0"/>
                </a:solidFill>
                <a:latin typeface="宋体" pitchFamily="2" charset="-122"/>
                <a:ea typeface="宋体" pitchFamily="2" charset="-122"/>
              </a:rPr>
              <a:t>责任</a:t>
            </a:r>
            <a:r>
              <a:rPr lang="en-US" altLang="zh-CN" sz="2000" dirty="0" smtClean="0">
                <a:solidFill>
                  <a:srgbClr val="0070C0"/>
                </a:solidFill>
                <a:latin typeface="宋体" pitchFamily="2" charset="-122"/>
                <a:ea typeface="宋体" pitchFamily="2" charset="-122"/>
              </a:rPr>
              <a:t>,</a:t>
            </a:r>
            <a:r>
              <a:rPr lang="zh-CN" altLang="zh-CN" sz="2000" dirty="0" smtClean="0">
                <a:solidFill>
                  <a:srgbClr val="0070C0"/>
                </a:solidFill>
                <a:latin typeface="宋体" pitchFamily="2" charset="-122"/>
                <a:ea typeface="宋体" pitchFamily="2" charset="-122"/>
              </a:rPr>
              <a:t>防范</a:t>
            </a:r>
            <a:r>
              <a:rPr lang="zh-CN" altLang="zh-CN" sz="2000" dirty="0">
                <a:solidFill>
                  <a:srgbClr val="0070C0"/>
                </a:solidFill>
                <a:latin typeface="宋体" pitchFamily="2" charset="-122"/>
                <a:ea typeface="宋体" pitchFamily="2" charset="-122"/>
              </a:rPr>
              <a:t>有限空间</a:t>
            </a:r>
            <a:r>
              <a:rPr lang="zh-CN" altLang="zh-CN" sz="2000" dirty="0" smtClean="0">
                <a:solidFill>
                  <a:srgbClr val="0070C0"/>
                </a:solidFill>
                <a:latin typeface="宋体" pitchFamily="2" charset="-122"/>
                <a:ea typeface="宋体" pitchFamily="2" charset="-122"/>
              </a:rPr>
              <a:t>作业</a:t>
            </a:r>
            <a:r>
              <a:rPr lang="zh-CN" altLang="zh-CN" sz="2000" dirty="0">
                <a:solidFill>
                  <a:srgbClr val="0070C0"/>
                </a:solidFill>
                <a:latin typeface="宋体" pitchFamily="2" charset="-122"/>
                <a:ea typeface="宋体" pitchFamily="2" charset="-122"/>
              </a:rPr>
              <a:t>安全事故的发生 </a:t>
            </a:r>
            <a:r>
              <a:rPr lang="en-US" altLang="zh-CN" sz="2000" dirty="0" smtClean="0">
                <a:solidFill>
                  <a:srgbClr val="0070C0"/>
                </a:solidFill>
                <a:latin typeface="宋体" pitchFamily="2" charset="-122"/>
                <a:ea typeface="宋体" pitchFamily="2" charset="-122"/>
              </a:rPr>
              <a:t>,</a:t>
            </a:r>
            <a:r>
              <a:rPr lang="zh-CN" altLang="zh-CN" sz="2000" dirty="0" smtClean="0">
                <a:solidFill>
                  <a:srgbClr val="0070C0"/>
                </a:solidFill>
                <a:latin typeface="宋体" pitchFamily="2" charset="-122"/>
                <a:ea typeface="宋体" pitchFamily="2" charset="-122"/>
              </a:rPr>
              <a:t>确保</a:t>
            </a:r>
            <a:r>
              <a:rPr lang="zh-CN" altLang="zh-CN" sz="2000" dirty="0">
                <a:solidFill>
                  <a:srgbClr val="0070C0"/>
                </a:solidFill>
                <a:latin typeface="宋体" pitchFamily="2" charset="-122"/>
                <a:ea typeface="宋体" pitchFamily="2" charset="-122"/>
              </a:rPr>
              <a:t>人民群众的生命和财产安全具有重要</a:t>
            </a:r>
            <a:r>
              <a:rPr lang="zh-CN" altLang="zh-CN" sz="2000" dirty="0" smtClean="0">
                <a:solidFill>
                  <a:srgbClr val="0070C0"/>
                </a:solidFill>
                <a:latin typeface="宋体" pitchFamily="2" charset="-122"/>
                <a:ea typeface="宋体" pitchFamily="2" charset="-122"/>
              </a:rPr>
              <a:t>的现实意义。在</a:t>
            </a:r>
            <a:r>
              <a:rPr lang="zh-CN" altLang="zh-CN" sz="2000" dirty="0">
                <a:solidFill>
                  <a:srgbClr val="0070C0"/>
                </a:solidFill>
                <a:latin typeface="宋体" pitchFamily="2" charset="-122"/>
                <a:ea typeface="宋体" pitchFamily="2" charset="-122"/>
              </a:rPr>
              <a:t>认真分析了我区有限空间作业工作的</a:t>
            </a:r>
            <a:r>
              <a:rPr lang="zh-CN" altLang="zh-CN" sz="2000" dirty="0" smtClean="0">
                <a:solidFill>
                  <a:srgbClr val="0070C0"/>
                </a:solidFill>
                <a:latin typeface="宋体" pitchFamily="2" charset="-122"/>
                <a:ea typeface="宋体" pitchFamily="2" charset="-122"/>
              </a:rPr>
              <a:t>实际情况</a:t>
            </a:r>
            <a:r>
              <a:rPr lang="en-US" altLang="zh-CN" sz="2000" dirty="0" smtClean="0">
                <a:solidFill>
                  <a:srgbClr val="0070C0"/>
                </a:solidFill>
                <a:latin typeface="宋体" pitchFamily="2" charset="-122"/>
                <a:ea typeface="宋体" pitchFamily="2" charset="-122"/>
              </a:rPr>
              <a:t>,</a:t>
            </a:r>
            <a:r>
              <a:rPr lang="zh-CN" altLang="zh-CN" sz="2000" dirty="0" smtClean="0">
                <a:solidFill>
                  <a:srgbClr val="0070C0"/>
                </a:solidFill>
                <a:latin typeface="宋体" pitchFamily="2" charset="-122"/>
                <a:ea typeface="宋体" pitchFamily="2" charset="-122"/>
              </a:rPr>
              <a:t>结合</a:t>
            </a:r>
            <a:r>
              <a:rPr lang="zh-CN" altLang="zh-CN" sz="2000" dirty="0">
                <a:solidFill>
                  <a:srgbClr val="0070C0"/>
                </a:solidFill>
                <a:latin typeface="宋体" pitchFamily="2" charset="-122"/>
                <a:ea typeface="宋体" pitchFamily="2" charset="-122"/>
              </a:rPr>
              <a:t>我区安全生产管理的实践</a:t>
            </a:r>
            <a:r>
              <a:rPr lang="zh-CN" altLang="zh-CN" sz="2000" dirty="0" smtClean="0">
                <a:solidFill>
                  <a:srgbClr val="0070C0"/>
                </a:solidFill>
                <a:latin typeface="宋体" pitchFamily="2" charset="-122"/>
                <a:ea typeface="宋体" pitchFamily="2" charset="-122"/>
              </a:rPr>
              <a:t>经验</a:t>
            </a:r>
            <a:r>
              <a:rPr lang="en-US" altLang="zh-CN" sz="2000" dirty="0" smtClean="0">
                <a:solidFill>
                  <a:srgbClr val="0070C0"/>
                </a:solidFill>
                <a:latin typeface="宋体" pitchFamily="2" charset="-122"/>
                <a:ea typeface="宋体" pitchFamily="2" charset="-122"/>
              </a:rPr>
              <a:t>,</a:t>
            </a:r>
            <a:r>
              <a:rPr lang="zh-CN" altLang="zh-CN" sz="2000" dirty="0" smtClean="0">
                <a:solidFill>
                  <a:srgbClr val="0070C0"/>
                </a:solidFill>
                <a:latin typeface="宋体" pitchFamily="2" charset="-122"/>
                <a:ea typeface="宋体" pitchFamily="2" charset="-122"/>
              </a:rPr>
              <a:t>吸收</a:t>
            </a:r>
            <a:r>
              <a:rPr lang="zh-CN" altLang="zh-CN" sz="2000" dirty="0">
                <a:solidFill>
                  <a:srgbClr val="0070C0"/>
                </a:solidFill>
                <a:latin typeface="宋体" pitchFamily="2" charset="-122"/>
                <a:ea typeface="宋体" pitchFamily="2" charset="-122"/>
              </a:rPr>
              <a:t>其他省市先进经验的</a:t>
            </a:r>
            <a:r>
              <a:rPr lang="zh-CN" altLang="zh-CN" sz="2000" dirty="0" smtClean="0">
                <a:solidFill>
                  <a:srgbClr val="0070C0"/>
                </a:solidFill>
                <a:latin typeface="宋体" pitchFamily="2" charset="-122"/>
                <a:ea typeface="宋体" pitchFamily="2" charset="-122"/>
              </a:rPr>
              <a:t>基础上</a:t>
            </a:r>
            <a:r>
              <a:rPr lang="en-US" altLang="zh-CN" sz="2000" dirty="0" smtClean="0">
                <a:solidFill>
                  <a:srgbClr val="0070C0"/>
                </a:solidFill>
                <a:latin typeface="宋体" pitchFamily="2" charset="-122"/>
                <a:ea typeface="宋体" pitchFamily="2" charset="-122"/>
              </a:rPr>
              <a:t>,</a:t>
            </a:r>
            <a:r>
              <a:rPr lang="zh-CN" altLang="zh-CN" sz="2000" dirty="0" smtClean="0">
                <a:solidFill>
                  <a:srgbClr val="0070C0"/>
                </a:solidFill>
                <a:latin typeface="宋体" pitchFamily="2" charset="-122"/>
                <a:ea typeface="宋体" pitchFamily="2" charset="-122"/>
              </a:rPr>
              <a:t>编制</a:t>
            </a:r>
            <a:r>
              <a:rPr lang="zh-CN" altLang="zh-CN" sz="2000" dirty="0">
                <a:solidFill>
                  <a:srgbClr val="0070C0"/>
                </a:solidFill>
                <a:latin typeface="宋体" pitchFamily="2" charset="-122"/>
                <a:ea typeface="宋体" pitchFamily="2" charset="-122"/>
              </a:rPr>
              <a:t>本规程。</a:t>
            </a:r>
          </a:p>
          <a:p>
            <a:r>
              <a:rPr lang="en-US" altLang="zh-CN" sz="2000" dirty="0">
                <a:latin typeface="宋体" pitchFamily="2" charset="-122"/>
                <a:ea typeface="宋体" pitchFamily="2" charset="-122"/>
              </a:rPr>
              <a:t>1.0.2  </a:t>
            </a:r>
            <a:r>
              <a:rPr lang="zh-CN" altLang="zh-CN" sz="2000" dirty="0">
                <a:latin typeface="宋体" pitchFamily="2" charset="-122"/>
                <a:ea typeface="宋体" pitchFamily="2" charset="-122"/>
              </a:rPr>
              <a:t>本规程适用于自治区行政区域内</a:t>
            </a:r>
            <a:r>
              <a:rPr lang="zh-CN" altLang="zh-CN" sz="2000" dirty="0" smtClean="0">
                <a:latin typeface="宋体" pitchFamily="2" charset="-122"/>
                <a:ea typeface="宋体" pitchFamily="2" charset="-122"/>
              </a:rPr>
              <a:t>城市、县城</a:t>
            </a:r>
            <a:r>
              <a:rPr lang="zh-CN" altLang="zh-CN" sz="2000" dirty="0">
                <a:latin typeface="宋体" pitchFamily="2" charset="-122"/>
                <a:ea typeface="宋体" pitchFamily="2" charset="-122"/>
              </a:rPr>
              <a:t>及建制镇</a:t>
            </a:r>
            <a:r>
              <a:rPr lang="zh-CN" altLang="zh-CN" sz="2000" dirty="0" smtClean="0">
                <a:latin typeface="宋体" pitchFamily="2" charset="-122"/>
                <a:ea typeface="宋体" pitchFamily="2" charset="-122"/>
              </a:rPr>
              <a:t>市政</a:t>
            </a:r>
            <a:r>
              <a:rPr lang="zh-CN" altLang="zh-CN" sz="2000" dirty="0">
                <a:latin typeface="宋体" pitchFamily="2" charset="-122"/>
                <a:ea typeface="宋体" pitchFamily="2" charset="-122"/>
              </a:rPr>
              <a:t>基础设施建设及运行维护有限空间内进行的作业及</a:t>
            </a:r>
            <a:r>
              <a:rPr lang="zh-CN" altLang="zh-CN" sz="2000" dirty="0" smtClean="0">
                <a:latin typeface="宋体" pitchFamily="2" charset="-122"/>
                <a:ea typeface="宋体" pitchFamily="2" charset="-122"/>
              </a:rPr>
              <a:t>安全管理。</a:t>
            </a:r>
            <a:endParaRPr lang="en-US" altLang="zh-CN" sz="2000" dirty="0">
              <a:latin typeface="宋体" pitchFamily="2" charset="-122"/>
              <a:ea typeface="宋体" pitchFamily="2" charset="-122"/>
            </a:endParaRPr>
          </a:p>
          <a:p>
            <a:r>
              <a:rPr lang="en-US" altLang="zh-CN" sz="2000" dirty="0">
                <a:latin typeface="宋体" pitchFamily="2" charset="-122"/>
                <a:ea typeface="宋体" pitchFamily="2" charset="-122"/>
              </a:rPr>
              <a:t>1.0.3  </a:t>
            </a:r>
            <a:r>
              <a:rPr lang="zh-CN" altLang="zh-CN" sz="2000" dirty="0">
                <a:latin typeface="宋体" pitchFamily="2" charset="-122"/>
                <a:ea typeface="宋体" pitchFamily="2" charset="-122"/>
              </a:rPr>
              <a:t>为</a:t>
            </a:r>
            <a:r>
              <a:rPr lang="zh-CN" altLang="zh-CN" sz="2000" dirty="0" smtClean="0">
                <a:latin typeface="宋体" pitchFamily="2" charset="-122"/>
                <a:ea typeface="宋体" pitchFamily="2" charset="-122"/>
              </a:rPr>
              <a:t>高质量、高效率、</a:t>
            </a:r>
            <a:r>
              <a:rPr lang="zh-CN" altLang="zh-CN" sz="2000" dirty="0">
                <a:latin typeface="宋体" pitchFamily="2" charset="-122"/>
                <a:ea typeface="宋体" pitchFamily="2" charset="-122"/>
              </a:rPr>
              <a:t>安全地进行有限空间</a:t>
            </a:r>
            <a:r>
              <a:rPr lang="zh-CN" altLang="zh-CN" sz="2000" dirty="0" smtClean="0">
                <a:latin typeface="宋体" pitchFamily="2" charset="-122"/>
                <a:ea typeface="宋体" pitchFamily="2" charset="-122"/>
              </a:rPr>
              <a:t>作业，有限空间</a:t>
            </a:r>
            <a:r>
              <a:rPr lang="zh-CN" altLang="zh-CN" sz="2000" dirty="0">
                <a:latin typeface="宋体" pitchFamily="2" charset="-122"/>
                <a:ea typeface="宋体" pitchFamily="2" charset="-122"/>
              </a:rPr>
              <a:t>作业应结合互联网</a:t>
            </a:r>
            <a:r>
              <a:rPr lang="en-US" altLang="zh-CN" sz="2000" dirty="0">
                <a:latin typeface="宋体" pitchFamily="2" charset="-122"/>
                <a:ea typeface="宋体" pitchFamily="2" charset="-122"/>
              </a:rPr>
              <a:t>+</a:t>
            </a:r>
            <a:r>
              <a:rPr lang="zh-CN" altLang="zh-CN" sz="2000" dirty="0" smtClean="0">
                <a:latin typeface="宋体" pitchFamily="2" charset="-122"/>
                <a:ea typeface="宋体" pitchFamily="2" charset="-122"/>
              </a:rPr>
              <a:t>安全生产、</a:t>
            </a:r>
            <a:r>
              <a:rPr lang="zh-CN" altLang="zh-CN" sz="2000" dirty="0">
                <a:latin typeface="宋体" pitchFamily="2" charset="-122"/>
                <a:ea typeface="宋体" pitchFamily="2" charset="-122"/>
              </a:rPr>
              <a:t>信息智能化等技术手段</a:t>
            </a:r>
            <a:r>
              <a:rPr lang="zh-CN" altLang="zh-CN" sz="2000" dirty="0" smtClean="0">
                <a:latin typeface="宋体" pitchFamily="2" charset="-122"/>
                <a:ea typeface="宋体" pitchFamily="2" charset="-122"/>
              </a:rPr>
              <a:t>进行。</a:t>
            </a:r>
            <a:endParaRPr lang="en-US" altLang="zh-CN" sz="2000" dirty="0" smtClean="0">
              <a:latin typeface="宋体" pitchFamily="2" charset="-122"/>
              <a:ea typeface="宋体" pitchFamily="2" charset="-122"/>
            </a:endParaRPr>
          </a:p>
        </p:txBody>
      </p:sp>
    </p:spTree>
    <p:extLst>
      <p:ext uri="{BB962C8B-B14F-4D97-AF65-F5344CB8AC3E}">
        <p14:creationId xmlns:p14="http://schemas.microsoft.com/office/powerpoint/2010/main" val="3041186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479376" y="404665"/>
            <a:ext cx="2232248" cy="576063"/>
          </a:xfrm>
        </p:spPr>
        <p:txBody>
          <a:bodyPr vert="horz" wrap="square" lIns="91440" tIns="45720" rIns="91440" bIns="45720" numCol="1" anchor="ctr" anchorCtr="0" compatLnSpc="1">
            <a:no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smtClean="0">
                <a:ln>
                  <a:noFill/>
                </a:ln>
                <a:solidFill>
                  <a:srgbClr val="0086C7"/>
                </a:solidFill>
                <a:effectLst/>
                <a:uLnTx/>
                <a:uFillTx/>
                <a:latin typeface="微软雅黑" panose="020B0503020204020204" pitchFamily="34" charset="-122"/>
                <a:ea typeface="微软雅黑" panose="020B0503020204020204" pitchFamily="34" charset="-122"/>
                <a:cs typeface="+mn-cs"/>
              </a:rPr>
              <a:t>应急救援</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50</a:t>
            </a:fld>
            <a:endParaRPr lang="en-US" altLang="zh-CN" sz="1400" dirty="0">
              <a:latin typeface="Arial Black" panose="020B0A04020102020204" pitchFamily="34" charset="0"/>
            </a:endParaRPr>
          </a:p>
        </p:txBody>
      </p:sp>
      <p:sp>
        <p:nvSpPr>
          <p:cNvPr id="7" name="文本框 2"/>
          <p:cNvSpPr txBox="1"/>
          <p:nvPr/>
        </p:nvSpPr>
        <p:spPr>
          <a:xfrm>
            <a:off x="841002" y="980728"/>
            <a:ext cx="10295558" cy="5632311"/>
          </a:xfrm>
          <a:prstGeom prst="rect">
            <a:avLst/>
          </a:prstGeom>
          <a:noFill/>
        </p:spPr>
        <p:txBody>
          <a:bodyPr wrap="square" rtlCol="0">
            <a:spAutoFit/>
          </a:bodyPr>
          <a:lstStyle/>
          <a:p>
            <a:r>
              <a:rPr lang="en-US" altLang="zh-CN" sz="2000" dirty="0"/>
              <a:t>8. 0. 1    </a:t>
            </a:r>
            <a:r>
              <a:rPr lang="zh-CN" altLang="zh-CN" sz="2000" dirty="0"/>
              <a:t>有限空间管理单位和作业单位应制定有限空间作业</a:t>
            </a:r>
            <a:r>
              <a:rPr lang="zh-CN" altLang="zh-CN" sz="2000" dirty="0" smtClean="0"/>
              <a:t>应急救援预案</a:t>
            </a:r>
            <a:r>
              <a:rPr lang="en-US" altLang="zh-CN" sz="2000" dirty="0" smtClean="0"/>
              <a:t>,  </a:t>
            </a:r>
            <a:r>
              <a:rPr lang="zh-CN" altLang="zh-CN" sz="2000" dirty="0"/>
              <a:t>明确救援人员及</a:t>
            </a:r>
            <a:r>
              <a:rPr lang="zh-CN" altLang="zh-CN" sz="2000" dirty="0" smtClean="0"/>
              <a:t>职责</a:t>
            </a:r>
            <a:r>
              <a:rPr lang="en-US" altLang="zh-CN" sz="2000" dirty="0" smtClean="0"/>
              <a:t>, </a:t>
            </a:r>
            <a:r>
              <a:rPr lang="zh-CN" altLang="zh-CN" sz="2000" dirty="0"/>
              <a:t>落实救援设备</a:t>
            </a:r>
            <a:r>
              <a:rPr lang="zh-CN" altLang="zh-CN" sz="2000" dirty="0" smtClean="0"/>
              <a:t>器材</a:t>
            </a:r>
            <a:r>
              <a:rPr lang="en-US" altLang="zh-CN" sz="2000" dirty="0" smtClean="0"/>
              <a:t>,  </a:t>
            </a:r>
            <a:r>
              <a:rPr lang="zh-CN" altLang="zh-CN" sz="2000" dirty="0"/>
              <a:t>明确</a:t>
            </a:r>
            <a:r>
              <a:rPr lang="zh-CN" altLang="zh-CN" sz="2000" dirty="0" smtClean="0"/>
              <a:t>事故处置程序</a:t>
            </a:r>
            <a:r>
              <a:rPr lang="en-US" altLang="zh-CN" sz="2000" dirty="0" smtClean="0"/>
              <a:t>, </a:t>
            </a:r>
            <a:r>
              <a:rPr lang="zh-CN" altLang="zh-CN" sz="2000" dirty="0"/>
              <a:t>提高突发事件的应急处置能力。</a:t>
            </a:r>
          </a:p>
          <a:p>
            <a:r>
              <a:rPr lang="en-US" altLang="zh-CN" sz="2000" dirty="0"/>
              <a:t>8. 0. 2    </a:t>
            </a:r>
            <a:r>
              <a:rPr lang="zh-CN" altLang="zh-CN" sz="2000" dirty="0"/>
              <a:t>有限空间管理单位和作业单位应根据有限空间作业的</a:t>
            </a:r>
            <a:r>
              <a:rPr lang="zh-CN" altLang="zh-CN" sz="2000" dirty="0" smtClean="0"/>
              <a:t>特点</a:t>
            </a:r>
            <a:r>
              <a:rPr lang="en-US" altLang="zh-CN" sz="2000" dirty="0" smtClean="0"/>
              <a:t>, </a:t>
            </a:r>
            <a:r>
              <a:rPr lang="zh-CN" altLang="zh-CN" sz="2000" dirty="0"/>
              <a:t>辨识可能的安全</a:t>
            </a:r>
            <a:r>
              <a:rPr lang="zh-CN" altLang="zh-CN" sz="2000" dirty="0" smtClean="0"/>
              <a:t>风险</a:t>
            </a:r>
            <a:r>
              <a:rPr lang="en-US" altLang="zh-CN" sz="2000" dirty="0" smtClean="0"/>
              <a:t>, </a:t>
            </a:r>
            <a:r>
              <a:rPr lang="zh-CN" altLang="zh-CN" sz="2000" dirty="0"/>
              <a:t>明确救援工作的分工职责及现场处置程序等 </a:t>
            </a:r>
            <a:r>
              <a:rPr lang="en-US" altLang="zh-CN" sz="2000" dirty="0"/>
              <a:t>, </a:t>
            </a:r>
            <a:r>
              <a:rPr lang="zh-CN" altLang="zh-CN" sz="2000" dirty="0"/>
              <a:t>按照《生产安全事故应急预案管理办法》</a:t>
            </a:r>
            <a:r>
              <a:rPr lang="en-US" altLang="zh-CN" sz="2000" dirty="0"/>
              <a:t> (</a:t>
            </a:r>
            <a:r>
              <a:rPr lang="zh-CN" altLang="zh-CN" sz="2000" dirty="0"/>
              <a:t>应急管理部第</a:t>
            </a:r>
            <a:r>
              <a:rPr lang="en-US" altLang="zh-CN" sz="2000" dirty="0"/>
              <a:t>2 </a:t>
            </a:r>
            <a:r>
              <a:rPr lang="zh-CN" altLang="zh-CN" sz="2000" dirty="0"/>
              <a:t>号令</a:t>
            </a:r>
            <a:r>
              <a:rPr lang="en-US" altLang="zh-CN" sz="2000" dirty="0"/>
              <a:t>) </a:t>
            </a:r>
            <a:r>
              <a:rPr lang="zh-CN" altLang="zh-CN" sz="2000" dirty="0" smtClean="0"/>
              <a:t>和《生产经营单位生产安全事故应急预案编制导则》 </a:t>
            </a:r>
            <a:r>
              <a:rPr lang="en-US" altLang="zh-CN" sz="2000" dirty="0"/>
              <a:t>GB/T29639 </a:t>
            </a:r>
            <a:r>
              <a:rPr lang="zh-CN" altLang="zh-CN" sz="2000" dirty="0"/>
              <a:t>的规 </a:t>
            </a:r>
            <a:r>
              <a:rPr lang="zh-CN" altLang="zh-CN" sz="2000" dirty="0" smtClean="0"/>
              <a:t>定</a:t>
            </a:r>
            <a:r>
              <a:rPr lang="en-US" altLang="zh-CN" sz="2000" dirty="0" smtClean="0"/>
              <a:t>, </a:t>
            </a:r>
            <a:r>
              <a:rPr lang="zh-CN" altLang="zh-CN" sz="2000" dirty="0"/>
              <a:t>制定科学、合理、可行、有效的有限空间作业安全事故专项</a:t>
            </a:r>
            <a:r>
              <a:rPr lang="zh-CN" altLang="zh-CN" sz="2000" dirty="0" smtClean="0"/>
              <a:t>应急</a:t>
            </a:r>
            <a:r>
              <a:rPr lang="zh-CN" altLang="zh-CN" sz="2000" dirty="0"/>
              <a:t>预案或现场处置</a:t>
            </a:r>
            <a:r>
              <a:rPr lang="zh-CN" altLang="zh-CN" sz="2000" dirty="0" smtClean="0"/>
              <a:t>方案</a:t>
            </a:r>
            <a:r>
              <a:rPr lang="zh-CN" altLang="en-US" sz="2000" dirty="0" smtClean="0"/>
              <a:t>。</a:t>
            </a:r>
            <a:r>
              <a:rPr lang="zh-CN" altLang="zh-CN" sz="2000" dirty="0" smtClean="0"/>
              <a:t> </a:t>
            </a:r>
            <a:r>
              <a:rPr lang="zh-CN" altLang="zh-CN" sz="2000" dirty="0"/>
              <a:t>定期组织培训演练</a:t>
            </a:r>
            <a:r>
              <a:rPr lang="en-US" altLang="zh-CN" sz="2000" dirty="0"/>
              <a:t>  (</a:t>
            </a:r>
            <a:r>
              <a:rPr lang="zh-CN" altLang="zh-CN" sz="2000" dirty="0"/>
              <a:t>每年不少于两次演 练</a:t>
            </a:r>
            <a:r>
              <a:rPr lang="en-US" altLang="zh-CN" sz="2000" dirty="0"/>
              <a:t>) , </a:t>
            </a:r>
            <a:r>
              <a:rPr lang="zh-CN" altLang="zh-CN" sz="2000" dirty="0"/>
              <a:t>并不断进行修改</a:t>
            </a:r>
            <a:r>
              <a:rPr lang="zh-CN" altLang="zh-CN" sz="2000" dirty="0" smtClean="0"/>
              <a:t>完善</a:t>
            </a:r>
            <a:r>
              <a:rPr lang="en-US" altLang="zh-CN" sz="2000" dirty="0" smtClean="0"/>
              <a:t>, </a:t>
            </a:r>
            <a:r>
              <a:rPr lang="zh-CN" altLang="zh-CN" sz="2000" dirty="0"/>
              <a:t>形成应急演练实况记录 </a:t>
            </a:r>
            <a:r>
              <a:rPr lang="en-US" altLang="zh-CN" sz="2000" dirty="0"/>
              <a:t>, </a:t>
            </a:r>
            <a:r>
              <a:rPr lang="zh-CN" altLang="zh-CN" sz="2000" dirty="0"/>
              <a:t>确保有限</a:t>
            </a:r>
            <a:r>
              <a:rPr lang="zh-CN" altLang="zh-CN" sz="2000" dirty="0" smtClean="0"/>
              <a:t>空间作业</a:t>
            </a:r>
            <a:r>
              <a:rPr lang="zh-CN" altLang="zh-CN" sz="2000" dirty="0"/>
              <a:t>全体参与人员掌握应急预案内容和应急救援技能</a:t>
            </a:r>
            <a:r>
              <a:rPr lang="zh-CN" altLang="zh-CN" sz="2000" dirty="0" smtClean="0"/>
              <a:t>。</a:t>
            </a:r>
            <a:endParaRPr lang="en-US" altLang="zh-CN" sz="2000" dirty="0" smtClean="0"/>
          </a:p>
          <a:p>
            <a:r>
              <a:rPr lang="zh-CN" altLang="en-US" sz="2000" dirty="0">
                <a:solidFill>
                  <a:srgbClr val="0070C0"/>
                </a:solidFill>
              </a:rPr>
              <a:t>条文说明：</a:t>
            </a:r>
            <a:r>
              <a:rPr lang="en-US" altLang="zh-CN" sz="2000" dirty="0">
                <a:solidFill>
                  <a:srgbClr val="0070C0"/>
                </a:solidFill>
              </a:rPr>
              <a:t>8. 0. 2    </a:t>
            </a:r>
            <a:r>
              <a:rPr lang="zh-CN" altLang="zh-CN" sz="2000" dirty="0">
                <a:solidFill>
                  <a:srgbClr val="0070C0"/>
                </a:solidFill>
              </a:rPr>
              <a:t>本条</a:t>
            </a:r>
            <a:r>
              <a:rPr lang="zh-CN" altLang="zh-CN" sz="2000" dirty="0" smtClean="0">
                <a:solidFill>
                  <a:srgbClr val="0070C0"/>
                </a:solidFill>
              </a:rPr>
              <a:t>依据《生产安全事故应急预案管理办法》</a:t>
            </a:r>
            <a:r>
              <a:rPr lang="en-US" altLang="zh-CN" sz="2000" dirty="0" smtClean="0">
                <a:solidFill>
                  <a:srgbClr val="0070C0"/>
                </a:solidFill>
              </a:rPr>
              <a:t> </a:t>
            </a:r>
            <a:r>
              <a:rPr lang="en-US" altLang="zh-CN" sz="2000" dirty="0">
                <a:solidFill>
                  <a:srgbClr val="0070C0"/>
                </a:solidFill>
              </a:rPr>
              <a:t>( </a:t>
            </a:r>
            <a:r>
              <a:rPr lang="zh-CN" altLang="zh-CN" sz="2000" dirty="0">
                <a:solidFill>
                  <a:srgbClr val="0070C0"/>
                </a:solidFill>
              </a:rPr>
              <a:t>应急管 理部第</a:t>
            </a:r>
            <a:r>
              <a:rPr lang="en-US" altLang="zh-CN" sz="2000" dirty="0">
                <a:solidFill>
                  <a:srgbClr val="0070C0"/>
                </a:solidFill>
              </a:rPr>
              <a:t>2 </a:t>
            </a:r>
            <a:r>
              <a:rPr lang="zh-CN" altLang="zh-CN" sz="2000" dirty="0">
                <a:solidFill>
                  <a:srgbClr val="0070C0"/>
                </a:solidFill>
              </a:rPr>
              <a:t>号令</a:t>
            </a:r>
            <a:r>
              <a:rPr lang="en-US" altLang="zh-CN" sz="2000" dirty="0">
                <a:solidFill>
                  <a:srgbClr val="0070C0"/>
                </a:solidFill>
              </a:rPr>
              <a:t>)  </a:t>
            </a:r>
            <a:r>
              <a:rPr lang="zh-CN" altLang="zh-CN" sz="2000" dirty="0" smtClean="0">
                <a:solidFill>
                  <a:srgbClr val="0070C0"/>
                </a:solidFill>
              </a:rPr>
              <a:t>和《生产经营单位生产安全事故应急救援预案编 制导责》 </a:t>
            </a:r>
            <a:r>
              <a:rPr lang="en-US" altLang="zh-CN" sz="2000" dirty="0">
                <a:solidFill>
                  <a:srgbClr val="0070C0"/>
                </a:solidFill>
              </a:rPr>
              <a:t>GB/T29639 </a:t>
            </a:r>
            <a:r>
              <a:rPr lang="zh-CN" altLang="zh-CN" sz="2000" dirty="0">
                <a:solidFill>
                  <a:srgbClr val="0070C0"/>
                </a:solidFill>
              </a:rPr>
              <a:t>的</a:t>
            </a:r>
            <a:r>
              <a:rPr lang="zh-CN" altLang="zh-CN" sz="2000" dirty="0" smtClean="0">
                <a:solidFill>
                  <a:srgbClr val="0070C0"/>
                </a:solidFill>
              </a:rPr>
              <a:t>规定</a:t>
            </a:r>
            <a:r>
              <a:rPr lang="en-US" altLang="zh-CN" sz="2000" dirty="0" smtClean="0">
                <a:solidFill>
                  <a:srgbClr val="0070C0"/>
                </a:solidFill>
              </a:rPr>
              <a:t>,  </a:t>
            </a:r>
            <a:r>
              <a:rPr lang="zh-CN" altLang="zh-CN" sz="2000" dirty="0">
                <a:solidFill>
                  <a:srgbClr val="0070C0"/>
                </a:solidFill>
              </a:rPr>
              <a:t>编制关于安全事故专项应急</a:t>
            </a:r>
            <a:r>
              <a:rPr lang="zh-CN" altLang="zh-CN" sz="2000" dirty="0" smtClean="0">
                <a:solidFill>
                  <a:srgbClr val="0070C0"/>
                </a:solidFill>
              </a:rPr>
              <a:t>预案或</a:t>
            </a:r>
            <a:r>
              <a:rPr lang="zh-CN" altLang="zh-CN" sz="2000" dirty="0">
                <a:solidFill>
                  <a:srgbClr val="0070C0"/>
                </a:solidFill>
              </a:rPr>
              <a:t>现场处置方案及组织培训演练相关内容。</a:t>
            </a:r>
          </a:p>
          <a:p>
            <a:r>
              <a:rPr lang="en-US" altLang="zh-CN" sz="2000" dirty="0"/>
              <a:t>8. 0. 3    </a:t>
            </a:r>
            <a:r>
              <a:rPr lang="zh-CN" altLang="zh-CN" sz="2000" dirty="0"/>
              <a:t>发生安全事故</a:t>
            </a:r>
            <a:r>
              <a:rPr lang="zh-CN" altLang="zh-CN" sz="2000" dirty="0" smtClean="0"/>
              <a:t>时</a:t>
            </a:r>
            <a:r>
              <a:rPr lang="en-US" altLang="zh-CN" sz="2000" dirty="0" smtClean="0"/>
              <a:t>, </a:t>
            </a:r>
            <a:r>
              <a:rPr lang="zh-CN" altLang="zh-CN" sz="2000" dirty="0"/>
              <a:t>作业单位应及时启动应急预案并</a:t>
            </a:r>
            <a:r>
              <a:rPr lang="zh-CN" altLang="zh-CN" sz="2000" dirty="0" smtClean="0"/>
              <a:t>按规定</a:t>
            </a:r>
            <a:r>
              <a:rPr lang="zh-CN" altLang="zh-CN" sz="2000" dirty="0"/>
              <a:t>上报。</a:t>
            </a:r>
          </a:p>
          <a:p>
            <a:r>
              <a:rPr lang="en-US" altLang="zh-CN" sz="2000" dirty="0"/>
              <a:t>8. 0. 4    </a:t>
            </a:r>
            <a:r>
              <a:rPr lang="zh-CN" altLang="zh-CN" sz="2000" dirty="0"/>
              <a:t>当需要进入市政设施有限空间实施救援</a:t>
            </a:r>
            <a:r>
              <a:rPr lang="zh-CN" altLang="zh-CN" sz="2000" dirty="0" smtClean="0"/>
              <a:t>时</a:t>
            </a:r>
            <a:r>
              <a:rPr lang="en-US" altLang="zh-CN" sz="2000" dirty="0" smtClean="0"/>
              <a:t>,  </a:t>
            </a:r>
            <a:r>
              <a:rPr lang="zh-CN" altLang="zh-CN" sz="2000" dirty="0"/>
              <a:t>救援</a:t>
            </a:r>
            <a:r>
              <a:rPr lang="zh-CN" altLang="zh-CN" sz="2000"/>
              <a:t>人员</a:t>
            </a:r>
            <a:r>
              <a:rPr lang="zh-CN" altLang="zh-CN" sz="2000" smtClean="0"/>
              <a:t>应做好</a:t>
            </a:r>
            <a:r>
              <a:rPr lang="zh-CN" altLang="zh-CN" sz="2000" dirty="0"/>
              <a:t>自身</a:t>
            </a:r>
            <a:r>
              <a:rPr lang="zh-CN" altLang="zh-CN" sz="2000" dirty="0" smtClean="0"/>
              <a:t>防护</a:t>
            </a:r>
            <a:r>
              <a:rPr lang="en-US" altLang="zh-CN" sz="2000" dirty="0" smtClean="0"/>
              <a:t>,  </a:t>
            </a:r>
            <a:r>
              <a:rPr lang="zh-CN" altLang="zh-CN" sz="2000" dirty="0"/>
              <a:t>配备必要的空气</a:t>
            </a:r>
            <a:r>
              <a:rPr lang="zh-CN" altLang="zh-CN" sz="2000" dirty="0" smtClean="0"/>
              <a:t>呼吸器、安全绳、</a:t>
            </a:r>
            <a:r>
              <a:rPr lang="zh-CN" altLang="zh-CN" sz="2000" dirty="0"/>
              <a:t>全身式</a:t>
            </a:r>
            <a:r>
              <a:rPr lang="zh-CN" altLang="zh-CN" sz="2000" dirty="0" smtClean="0"/>
              <a:t>安全带、</a:t>
            </a:r>
            <a:r>
              <a:rPr lang="zh-CN" altLang="zh-CN" sz="2000" dirty="0"/>
              <a:t>通信设备等救援器材。</a:t>
            </a:r>
          </a:p>
          <a:p>
            <a:r>
              <a:rPr lang="en-US" altLang="zh-CN" sz="2000" dirty="0"/>
              <a:t>8. 0. 5    </a:t>
            </a:r>
            <a:r>
              <a:rPr lang="zh-CN" altLang="zh-CN" sz="2000" dirty="0"/>
              <a:t>在进入有限空间进行救援</a:t>
            </a:r>
            <a:r>
              <a:rPr lang="zh-CN" altLang="zh-CN" sz="2000" dirty="0" smtClean="0"/>
              <a:t>之前</a:t>
            </a:r>
            <a:r>
              <a:rPr lang="en-US" altLang="zh-CN" sz="2000" dirty="0" smtClean="0"/>
              <a:t>, </a:t>
            </a:r>
            <a:r>
              <a:rPr lang="zh-CN" altLang="zh-CN" sz="2000" dirty="0"/>
              <a:t>应明确监护人员与</a:t>
            </a:r>
            <a:r>
              <a:rPr lang="zh-CN" altLang="zh-CN" sz="2000" dirty="0" smtClean="0"/>
              <a:t>救援人员</a:t>
            </a:r>
            <a:r>
              <a:rPr lang="zh-CN" altLang="zh-CN" sz="2000" dirty="0"/>
              <a:t>的联络</a:t>
            </a:r>
            <a:r>
              <a:rPr lang="zh-CN" altLang="zh-CN" sz="2000" dirty="0" smtClean="0"/>
              <a:t>方法</a:t>
            </a:r>
            <a:r>
              <a:rPr lang="en-US" altLang="zh-CN" sz="2000" dirty="0" smtClean="0"/>
              <a:t>, </a:t>
            </a:r>
            <a:r>
              <a:rPr lang="zh-CN" altLang="zh-CN" sz="2000" dirty="0"/>
              <a:t>在救援过程中应保持联络</a:t>
            </a:r>
            <a:r>
              <a:rPr lang="zh-CN" altLang="zh-CN" sz="2000" dirty="0" smtClean="0"/>
              <a:t>畅通</a:t>
            </a:r>
            <a:r>
              <a:rPr lang="en-US" altLang="zh-CN" sz="2000" dirty="0" smtClean="0"/>
              <a:t>, </a:t>
            </a:r>
            <a:r>
              <a:rPr lang="zh-CN" altLang="zh-CN" sz="2000" dirty="0"/>
              <a:t>在救援人员</a:t>
            </a:r>
            <a:r>
              <a:rPr lang="zh-CN" altLang="zh-CN" sz="2000" dirty="0" smtClean="0"/>
              <a:t>撤离前</a:t>
            </a:r>
            <a:r>
              <a:rPr lang="en-US" altLang="zh-CN" sz="2000" dirty="0" smtClean="0"/>
              <a:t>, </a:t>
            </a:r>
            <a:r>
              <a:rPr lang="zh-CN" altLang="zh-CN" sz="2000" dirty="0"/>
              <a:t>监护人员不得离开监护</a:t>
            </a:r>
            <a:r>
              <a:rPr lang="zh-CN" altLang="zh-CN" sz="2000" dirty="0" smtClean="0"/>
              <a:t>岗位。</a:t>
            </a:r>
            <a:endParaRPr lang="zh-CN" altLang="zh-CN" sz="2000" dirty="0"/>
          </a:p>
          <a:p>
            <a:r>
              <a:rPr lang="en-US" altLang="zh-CN" sz="2000" dirty="0"/>
              <a:t>8. 0. 6    </a:t>
            </a:r>
            <a:r>
              <a:rPr lang="zh-CN" altLang="zh-CN" sz="2000" dirty="0"/>
              <a:t>若现场不具备自主救援</a:t>
            </a:r>
            <a:r>
              <a:rPr lang="zh-CN" altLang="zh-CN" sz="2000" dirty="0" smtClean="0"/>
              <a:t>条件</a:t>
            </a:r>
            <a:r>
              <a:rPr lang="en-US" altLang="zh-CN" sz="2000" dirty="0" smtClean="0"/>
              <a:t>,  </a:t>
            </a:r>
            <a:r>
              <a:rPr lang="zh-CN" altLang="zh-CN" sz="2000" dirty="0"/>
              <a:t>必须及时</a:t>
            </a:r>
            <a:r>
              <a:rPr lang="zh-CN" altLang="zh-CN" sz="2000" dirty="0" smtClean="0"/>
              <a:t>拨打</a:t>
            </a:r>
            <a:r>
              <a:rPr lang="en-US" altLang="zh-CN" sz="2000" dirty="0" smtClean="0"/>
              <a:t>119</a:t>
            </a:r>
            <a:r>
              <a:rPr lang="zh-CN" altLang="zh-CN" sz="2000" dirty="0" smtClean="0"/>
              <a:t>和</a:t>
            </a:r>
            <a:r>
              <a:rPr lang="en-US" altLang="zh-CN" sz="2000" dirty="0" smtClean="0"/>
              <a:t>120, </a:t>
            </a:r>
            <a:r>
              <a:rPr lang="zh-CN" altLang="zh-CN" sz="2000" dirty="0"/>
              <a:t>依靠专业救援力量开展救援</a:t>
            </a:r>
            <a:r>
              <a:rPr lang="zh-CN" altLang="zh-CN" sz="2000" dirty="0" smtClean="0"/>
              <a:t>工作</a:t>
            </a:r>
            <a:r>
              <a:rPr lang="en-US" altLang="zh-CN" sz="2000" dirty="0" smtClean="0"/>
              <a:t>, </a:t>
            </a:r>
            <a:r>
              <a:rPr lang="zh-CN" altLang="zh-CN" sz="2000" dirty="0"/>
              <a:t>严禁强行</a:t>
            </a:r>
            <a:r>
              <a:rPr lang="zh-CN" altLang="zh-CN" sz="2000" dirty="0" smtClean="0"/>
              <a:t>施救、</a:t>
            </a:r>
            <a:r>
              <a:rPr lang="zh-CN" altLang="zh-CN" sz="2000" dirty="0"/>
              <a:t>盲目</a:t>
            </a:r>
            <a:r>
              <a:rPr lang="zh-CN" altLang="zh-CN" sz="2000" dirty="0" smtClean="0"/>
              <a:t>施救</a:t>
            </a:r>
            <a:r>
              <a:rPr lang="en-US" altLang="zh-CN" sz="2000" dirty="0" smtClean="0"/>
              <a:t>, </a:t>
            </a:r>
            <a:r>
              <a:rPr lang="zh-CN" altLang="zh-CN" sz="2000" dirty="0" smtClean="0"/>
              <a:t>导致</a:t>
            </a:r>
            <a:r>
              <a:rPr lang="zh-CN" altLang="zh-CN" sz="2000" dirty="0"/>
              <a:t>事故扩大。</a:t>
            </a:r>
          </a:p>
        </p:txBody>
      </p:sp>
    </p:spTree>
    <p:extLst>
      <p:ext uri="{BB962C8B-B14F-4D97-AF65-F5344CB8AC3E}">
        <p14:creationId xmlns:p14="http://schemas.microsoft.com/office/powerpoint/2010/main" val="11714943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7587231" y="2529141"/>
            <a:ext cx="3837361" cy="217367"/>
          </a:xfrm>
          <a:prstGeom prst="rect">
            <a:avLst/>
          </a:prstGeom>
          <a:noFill/>
        </p:spPr>
        <p:txBody>
          <a:bodyPr wrap="square" lIns="0" tIns="0" rIns="0" bIns="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marR="0" lvl="0" indent="0" algn="just" defTabSz="913765" rtl="0" eaLnBrk="1" fontAlgn="auto" latinLnBrk="0" hangingPunct="1">
              <a:lnSpc>
                <a:spcPts val="1300"/>
              </a:lnSpc>
              <a:spcBef>
                <a:spcPts val="0"/>
              </a:spcBef>
              <a:spcAft>
                <a:spcPts val="0"/>
              </a:spcAft>
              <a:buClrTx/>
              <a:buSzTx/>
              <a:buFontTx/>
              <a:buNone/>
              <a:defRPr/>
            </a:pPr>
            <a:r>
              <a:rPr lang="zh-CN" altLang="en-US" sz="2400" b="1" kern="0" dirty="0" smtClean="0">
                <a:solidFill>
                  <a:srgbClr val="0070C0"/>
                </a:solidFill>
                <a:latin typeface="黑体" panose="02010609060101010101" pitchFamily="49" charset="-122"/>
                <a:ea typeface="黑体" panose="02010609060101010101" pitchFamily="49" charset="-122"/>
                <a:sym typeface="+mn-ea"/>
              </a:rPr>
              <a:t>     </a:t>
            </a:r>
            <a:r>
              <a:rPr lang="zh-CN" altLang="en-US" sz="3200" b="1" kern="0" dirty="0" smtClean="0">
                <a:solidFill>
                  <a:srgbClr val="0070C0"/>
                </a:solidFill>
                <a:latin typeface="黑体" panose="02010609060101010101" pitchFamily="49" charset="-122"/>
                <a:ea typeface="黑体" panose="02010609060101010101" pitchFamily="49" charset="-122"/>
                <a:sym typeface="+mn-ea"/>
              </a:rPr>
              <a:t>附录</a:t>
            </a:r>
            <a:endParaRPr kumimoji="0" lang="zh-CN" altLang="en-US" sz="3200" b="0" i="0" u="none" strike="noStrike" kern="1200" cap="none" spc="0" normalizeH="0" baseline="0" noProof="0" dirty="0">
              <a:ln>
                <a:noFill/>
              </a:ln>
              <a:solidFill>
                <a:prstClr val="black"/>
              </a:solidFill>
              <a:effectLst/>
              <a:uLnTx/>
              <a:uFillTx/>
            </a:endParaRPr>
          </a:p>
        </p:txBody>
      </p:sp>
      <p:cxnSp>
        <p:nvCxnSpPr>
          <p:cNvPr id="9" name="直接连接符 8"/>
          <p:cNvCxnSpPr/>
          <p:nvPr/>
        </p:nvCxnSpPr>
        <p:spPr>
          <a:xfrm>
            <a:off x="6839172" y="3068960"/>
            <a:ext cx="5305500" cy="0"/>
          </a:xfrm>
          <a:prstGeom prst="line">
            <a:avLst/>
          </a:prstGeom>
          <a:ln w="57150">
            <a:solidFill>
              <a:srgbClr val="FC9204"/>
            </a:solidFill>
          </a:ln>
        </p:spPr>
        <p:style>
          <a:lnRef idx="1">
            <a:schemeClr val="accent1"/>
          </a:lnRef>
          <a:fillRef idx="0">
            <a:schemeClr val="accent1"/>
          </a:fillRef>
          <a:effectRef idx="0">
            <a:schemeClr val="accent1"/>
          </a:effectRef>
          <a:fontRef idx="minor">
            <a:schemeClr val="tx1"/>
          </a:fontRef>
        </p:style>
      </p:cxnSp>
      <p:pic>
        <p:nvPicPr>
          <p:cNvPr id="10" name="图片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212" y="972344"/>
            <a:ext cx="6712632" cy="3979053"/>
          </a:xfrm>
          <a:prstGeom prst="rect">
            <a:avLst/>
          </a:prstGeom>
        </p:spPr>
      </p:pic>
      <p:grpSp>
        <p:nvGrpSpPr>
          <p:cNvPr id="11" name="组合 3"/>
          <p:cNvGrpSpPr/>
          <p:nvPr/>
        </p:nvGrpSpPr>
        <p:grpSpPr>
          <a:xfrm>
            <a:off x="536260" y="457399"/>
            <a:ext cx="807212" cy="293399"/>
            <a:chOff x="465719" y="1295954"/>
            <a:chExt cx="1658494" cy="740511"/>
          </a:xfrm>
        </p:grpSpPr>
        <p:sp>
          <p:nvSpPr>
            <p:cNvPr id="12" name="Freeform 1"/>
            <p:cNvSpPr/>
            <p:nvPr/>
          </p:nvSpPr>
          <p:spPr>
            <a:xfrm rot="10800000">
              <a:off x="465719" y="1295954"/>
              <a:ext cx="1658494" cy="740511"/>
            </a:xfrm>
            <a:custGeom>
              <a:avLst/>
              <a:gdLst/>
              <a:ahLst/>
              <a:cxnLst>
                <a:cxn ang="0">
                  <a:pos x="2147483647" y="2147483647"/>
                </a:cxn>
                <a:cxn ang="0">
                  <a:pos x="2147483647" y="0"/>
                </a:cxn>
                <a:cxn ang="0">
                  <a:pos x="2147483647" y="0"/>
                </a:cxn>
                <a:cxn ang="0">
                  <a:pos x="0" y="2147483647"/>
                </a:cxn>
                <a:cxn ang="0">
                  <a:pos x="2147483647" y="2147483647"/>
                </a:cxn>
                <a:cxn ang="0">
                  <a:pos x="2147483647" y="2147483647"/>
                </a:cxn>
                <a:cxn ang="0">
                  <a:pos x="2147483647" y="2147483647"/>
                </a:cxn>
              </a:cxnLst>
              <a:rect l="0" t="0" r="0" b="0"/>
              <a:pathLst>
                <a:path w="7875" h="3594">
                  <a:moveTo>
                    <a:pt x="5874" y="1811"/>
                  </a:moveTo>
                  <a:lnTo>
                    <a:pt x="7874" y="0"/>
                  </a:lnTo>
                  <a:lnTo>
                    <a:pt x="1969" y="0"/>
                  </a:lnTo>
                  <a:lnTo>
                    <a:pt x="0" y="1811"/>
                  </a:lnTo>
                  <a:lnTo>
                    <a:pt x="1969" y="3593"/>
                  </a:lnTo>
                  <a:lnTo>
                    <a:pt x="7874" y="3593"/>
                  </a:lnTo>
                  <a:lnTo>
                    <a:pt x="5874" y="1811"/>
                  </a:lnTo>
                </a:path>
              </a:pathLst>
            </a:custGeom>
            <a:solidFill>
              <a:schemeClr val="accent1">
                <a:alpha val="100000"/>
              </a:schemeClr>
            </a:solidFill>
            <a:ln w="9525">
              <a:noFill/>
            </a:ln>
          </p:spPr>
          <p:txBody>
            <a:bodyPr/>
            <a:lstStyle/>
            <a:p>
              <a:endParaRPr lang="zh-CN" altLang="en-US"/>
            </a:p>
          </p:txBody>
        </p:sp>
        <p:sp>
          <p:nvSpPr>
            <p:cNvPr id="13" name="Freeform 41"/>
            <p:cNvSpPr>
              <a:spLocks noEditPoints="1"/>
            </p:cNvSpPr>
            <p:nvPr/>
          </p:nvSpPr>
          <p:spPr bwMode="auto">
            <a:xfrm>
              <a:off x="1089846" y="1431192"/>
              <a:ext cx="457577" cy="415609"/>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lstStyle/>
            <a:p>
              <a:pPr marL="0" marR="0" lvl="0" indent="0" algn="l" defTabSz="56642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Tree>
    <p:custDataLst>
      <p:tags r:id="rId1"/>
    </p:custDataLst>
    <p:extLst>
      <p:ext uri="{BB962C8B-B14F-4D97-AF65-F5344CB8AC3E}">
        <p14:creationId xmlns:p14="http://schemas.microsoft.com/office/powerpoint/2010/main" val="382476364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p:cTn id="10" dur="500" fill="hold"/>
                                        <p:tgtEl>
                                          <p:spTgt spid="7"/>
                                        </p:tgtEl>
                                        <p:attrNameLst>
                                          <p:attrName>ppt_w</p:attrName>
                                        </p:attrNameLst>
                                      </p:cBhvr>
                                      <p:tavLst>
                                        <p:tav tm="0">
                                          <p:val>
                                            <p:fltVal val="0"/>
                                          </p:val>
                                        </p:tav>
                                        <p:tav tm="100000">
                                          <p:val>
                                            <p:strVal val="#ppt_w"/>
                                          </p:val>
                                        </p:tav>
                                      </p:tavLst>
                                    </p:anim>
                                    <p:anim calcmode="lin" valueType="num">
                                      <p:cBhvr>
                                        <p:cTn id="11" dur="500" fill="hold"/>
                                        <p:tgtEl>
                                          <p:spTgt spid="7"/>
                                        </p:tgtEl>
                                        <p:attrNameLst>
                                          <p:attrName>ppt_h</p:attrName>
                                        </p:attrNameLst>
                                      </p:cBhvr>
                                      <p:tavLst>
                                        <p:tav tm="0">
                                          <p:val>
                                            <p:fltVal val="0"/>
                                          </p:val>
                                        </p:tav>
                                        <p:tav tm="100000">
                                          <p:val>
                                            <p:strVal val="#ppt_h"/>
                                          </p:val>
                                        </p:tav>
                                      </p:tavLst>
                                    </p:anim>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623392" y="404665"/>
            <a:ext cx="1512168" cy="576063"/>
          </a:xfrm>
        </p:spPr>
        <p:txBody>
          <a:bodyPr vert="horz" wrap="square" lIns="91440" tIns="45720" rIns="91440" bIns="45720" numCol="1" anchor="ctr" anchorCtr="0" compatLnSpc="1">
            <a:no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smtClean="0">
                <a:ln>
                  <a:noFill/>
                </a:ln>
                <a:solidFill>
                  <a:srgbClr val="0086C7"/>
                </a:solidFill>
                <a:effectLst/>
                <a:uLnTx/>
                <a:uFillTx/>
                <a:latin typeface="微软雅黑" panose="020B0503020204020204" pitchFamily="34" charset="-122"/>
                <a:ea typeface="微软雅黑" panose="020B0503020204020204" pitchFamily="34" charset="-122"/>
                <a:cs typeface="+mn-cs"/>
              </a:rPr>
              <a:t>附录</a:t>
            </a:r>
            <a:r>
              <a:rPr lang="en-US" altLang="zh-CN" sz="3200" b="1" dirty="0" smtClean="0">
                <a:solidFill>
                  <a:srgbClr val="0086C7"/>
                </a:solidFill>
                <a:latin typeface="微软雅黑" panose="020B0503020204020204" pitchFamily="34" charset="-122"/>
                <a:cs typeface="+mn-cs"/>
              </a:rPr>
              <a:t>A</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52</a:t>
            </a:fld>
            <a:endParaRPr lang="en-US" altLang="zh-CN" sz="1400" dirty="0">
              <a:latin typeface="Arial Black" panose="020B0A04020102020204" pitchFamily="34" charset="0"/>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04570" y="980728"/>
            <a:ext cx="4171950" cy="5832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8461" y="1039403"/>
            <a:ext cx="4181475"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401877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ppt_w</p:attrName>
                                        </p:attrNameLst>
                                      </p:cBhvr>
                                      <p:tavLst>
                                        <p:tav tm="0" fmla="#ppt_w*sin(2.5*pi*$)">
                                          <p:val>
                                            <p:fltVal val="0"/>
                                          </p:val>
                                        </p:tav>
                                        <p:tav tm="100000">
                                          <p:val>
                                            <p:fltVal val="1"/>
                                          </p:val>
                                        </p:tav>
                                      </p:tavLst>
                                    </p:anim>
                                    <p:anim calcmode="lin" valueType="num">
                                      <p:cBhvr>
                                        <p:cTn id="9"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623392" y="404665"/>
            <a:ext cx="1368152" cy="576063"/>
          </a:xfrm>
        </p:spPr>
        <p:txBody>
          <a:bodyPr vert="horz" wrap="square" lIns="91440" tIns="45720" rIns="91440" bIns="45720" numCol="1" anchor="ctr" anchorCtr="0" compatLnSpc="1">
            <a:no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smtClean="0">
                <a:ln>
                  <a:noFill/>
                </a:ln>
                <a:solidFill>
                  <a:srgbClr val="0086C7"/>
                </a:solidFill>
                <a:effectLst/>
                <a:uLnTx/>
                <a:uFillTx/>
                <a:latin typeface="微软雅黑" panose="020B0503020204020204" pitchFamily="34" charset="-122"/>
                <a:ea typeface="微软雅黑" panose="020B0503020204020204" pitchFamily="34" charset="-122"/>
                <a:cs typeface="+mn-cs"/>
              </a:rPr>
              <a:t>附录</a:t>
            </a:r>
            <a:r>
              <a:rPr kumimoji="0" lang="en-US" altLang="zh-CN" sz="3200" b="1" i="0" u="none" strike="noStrike" kern="1200" cap="none" spc="0" normalizeH="0" baseline="0" noProof="0" dirty="0" smtClean="0">
                <a:ln>
                  <a:noFill/>
                </a:ln>
                <a:solidFill>
                  <a:srgbClr val="0086C7"/>
                </a:solidFill>
                <a:effectLst/>
                <a:uLnTx/>
                <a:uFillTx/>
                <a:latin typeface="微软雅黑" panose="020B0503020204020204" pitchFamily="34" charset="-122"/>
                <a:ea typeface="微软雅黑" panose="020B0503020204020204" pitchFamily="34" charset="-122"/>
                <a:cs typeface="+mn-cs"/>
              </a:rPr>
              <a:t>B</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53</a:t>
            </a:fld>
            <a:endParaRPr lang="en-US" altLang="zh-CN" sz="1400" dirty="0">
              <a:latin typeface="Arial Black" panose="020B0A04020102020204" pitchFamily="34"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6453" y="980728"/>
            <a:ext cx="4181475" cy="580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60554" y="837853"/>
            <a:ext cx="4315966" cy="6020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576889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ppt_w</p:attrName>
                                        </p:attrNameLst>
                                      </p:cBhvr>
                                      <p:tavLst>
                                        <p:tav tm="0" fmla="#ppt_w*sin(2.5*pi*$)">
                                          <p:val>
                                            <p:fltVal val="0"/>
                                          </p:val>
                                        </p:tav>
                                        <p:tav tm="100000">
                                          <p:val>
                                            <p:fltVal val="1"/>
                                          </p:val>
                                        </p:tav>
                                      </p:tavLst>
                                    </p:anim>
                                    <p:anim calcmode="lin" valueType="num">
                                      <p:cBhvr>
                                        <p:cTn id="9"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623392" y="404665"/>
            <a:ext cx="1368152" cy="576063"/>
          </a:xfrm>
        </p:spPr>
        <p:txBody>
          <a:bodyPr vert="horz" wrap="square" lIns="91440" tIns="45720" rIns="91440" bIns="45720" numCol="1" anchor="ctr" anchorCtr="0" compatLnSpc="1">
            <a:no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smtClean="0">
                <a:ln>
                  <a:noFill/>
                </a:ln>
                <a:solidFill>
                  <a:srgbClr val="0086C7"/>
                </a:solidFill>
                <a:effectLst/>
                <a:uLnTx/>
                <a:uFillTx/>
                <a:latin typeface="微软雅黑" panose="020B0503020204020204" pitchFamily="34" charset="-122"/>
                <a:ea typeface="微软雅黑" panose="020B0503020204020204" pitchFamily="34" charset="-122"/>
                <a:cs typeface="+mn-cs"/>
              </a:rPr>
              <a:t>附录</a:t>
            </a:r>
            <a:r>
              <a:rPr kumimoji="0" lang="en-US" altLang="zh-CN" sz="3200" b="1" i="0" u="none" strike="noStrike" kern="1200" cap="none" spc="0" normalizeH="0" baseline="0" noProof="0" dirty="0" smtClean="0">
                <a:ln>
                  <a:noFill/>
                </a:ln>
                <a:solidFill>
                  <a:srgbClr val="0086C7"/>
                </a:solidFill>
                <a:effectLst/>
                <a:uLnTx/>
                <a:uFillTx/>
                <a:latin typeface="微软雅黑" panose="020B0503020204020204" pitchFamily="34" charset="-122"/>
                <a:ea typeface="微软雅黑" panose="020B0503020204020204" pitchFamily="34" charset="-122"/>
                <a:cs typeface="+mn-cs"/>
              </a:rPr>
              <a:t>B</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54</a:t>
            </a:fld>
            <a:endParaRPr lang="en-US" altLang="zh-CN" sz="1400" dirty="0">
              <a:latin typeface="Arial Black" panose="020B0A04020102020204" pitchFamily="34" charset="0"/>
            </a:endParaRP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9604" y="1003598"/>
            <a:ext cx="4152900" cy="301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6928" y="1006922"/>
            <a:ext cx="4191000" cy="5661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548095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ppt_w</p:attrName>
                                        </p:attrNameLst>
                                      </p:cBhvr>
                                      <p:tavLst>
                                        <p:tav tm="0" fmla="#ppt_w*sin(2.5*pi*$)">
                                          <p:val>
                                            <p:fltVal val="0"/>
                                          </p:val>
                                        </p:tav>
                                        <p:tav tm="100000">
                                          <p:val>
                                            <p:fltVal val="1"/>
                                          </p:val>
                                        </p:tav>
                                      </p:tavLst>
                                    </p:anim>
                                    <p:anim calcmode="lin" valueType="num">
                                      <p:cBhvr>
                                        <p:cTn id="9"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623392" y="404665"/>
            <a:ext cx="1440160" cy="576063"/>
          </a:xfrm>
        </p:spPr>
        <p:txBody>
          <a:bodyPr vert="horz" wrap="square" lIns="91440" tIns="45720" rIns="91440" bIns="45720" numCol="1" anchor="ctr" anchorCtr="0" compatLnSpc="1">
            <a:no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smtClean="0">
                <a:ln>
                  <a:noFill/>
                </a:ln>
                <a:solidFill>
                  <a:srgbClr val="0086C7"/>
                </a:solidFill>
                <a:effectLst/>
                <a:uLnTx/>
                <a:uFillTx/>
                <a:latin typeface="微软雅黑" panose="020B0503020204020204" pitchFamily="34" charset="-122"/>
                <a:ea typeface="微软雅黑" panose="020B0503020204020204" pitchFamily="34" charset="-122"/>
                <a:cs typeface="+mn-cs"/>
              </a:rPr>
              <a:t>附录</a:t>
            </a:r>
            <a:r>
              <a:rPr lang="en-US" altLang="zh-CN" sz="3200" b="1" dirty="0">
                <a:solidFill>
                  <a:srgbClr val="0086C7"/>
                </a:solidFill>
                <a:latin typeface="微软雅黑" panose="020B0503020204020204" pitchFamily="34" charset="-122"/>
                <a:cs typeface="+mn-cs"/>
              </a:rPr>
              <a:t>C</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55</a:t>
            </a:fld>
            <a:endParaRPr lang="en-US" altLang="zh-CN" sz="1400" dirty="0">
              <a:latin typeface="Arial Black" panose="020B0A04020102020204" pitchFamily="34" charset="0"/>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7878" y="1052736"/>
            <a:ext cx="4210050" cy="555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15955" y="1328738"/>
            <a:ext cx="4200525" cy="1400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798428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ppt_w</p:attrName>
                                        </p:attrNameLst>
                                      </p:cBhvr>
                                      <p:tavLst>
                                        <p:tav tm="0" fmla="#ppt_w*sin(2.5*pi*$)">
                                          <p:val>
                                            <p:fltVal val="0"/>
                                          </p:val>
                                        </p:tav>
                                        <p:tav tm="100000">
                                          <p:val>
                                            <p:fltVal val="1"/>
                                          </p:val>
                                        </p:tav>
                                      </p:tavLst>
                                    </p:anim>
                                    <p:anim calcmode="lin" valueType="num">
                                      <p:cBhvr>
                                        <p:cTn id="9"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551384" y="404665"/>
            <a:ext cx="1440160" cy="576063"/>
          </a:xfrm>
        </p:spPr>
        <p:txBody>
          <a:bodyPr vert="horz" wrap="square" lIns="91440" tIns="45720" rIns="91440" bIns="45720" numCol="1" anchor="ctr" anchorCtr="0" compatLnSpc="1">
            <a:no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smtClean="0">
                <a:ln>
                  <a:noFill/>
                </a:ln>
                <a:solidFill>
                  <a:srgbClr val="0086C7"/>
                </a:solidFill>
                <a:effectLst/>
                <a:uLnTx/>
                <a:uFillTx/>
                <a:latin typeface="微软雅黑" panose="020B0503020204020204" pitchFamily="34" charset="-122"/>
                <a:ea typeface="微软雅黑" panose="020B0503020204020204" pitchFamily="34" charset="-122"/>
                <a:cs typeface="+mn-cs"/>
              </a:rPr>
              <a:t>附录</a:t>
            </a:r>
            <a:r>
              <a:rPr lang="en-US" altLang="zh-CN" sz="3200" b="1" dirty="0">
                <a:solidFill>
                  <a:srgbClr val="0086C7"/>
                </a:solidFill>
                <a:latin typeface="微软雅黑" panose="020B0503020204020204" pitchFamily="34" charset="-122"/>
                <a:cs typeface="+mn-cs"/>
              </a:rPr>
              <a:t>C</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56</a:t>
            </a:fld>
            <a:endParaRPr lang="en-US" altLang="zh-CN" sz="1400" dirty="0">
              <a:latin typeface="Arial Black" panose="020B0A04020102020204" pitchFamily="34" charset="0"/>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3472" y="1163266"/>
            <a:ext cx="4229100" cy="4505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56040" y="1340768"/>
            <a:ext cx="4210050"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316130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ppt_w</p:attrName>
                                        </p:attrNameLst>
                                      </p:cBhvr>
                                      <p:tavLst>
                                        <p:tav tm="0" fmla="#ppt_w*sin(2.5*pi*$)">
                                          <p:val>
                                            <p:fltVal val="0"/>
                                          </p:val>
                                        </p:tav>
                                        <p:tav tm="100000">
                                          <p:val>
                                            <p:fltVal val="1"/>
                                          </p:val>
                                        </p:tav>
                                      </p:tavLst>
                                    </p:anim>
                                    <p:anim calcmode="lin" valueType="num">
                                      <p:cBhvr>
                                        <p:cTn id="9"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623392" y="404664"/>
            <a:ext cx="1440160" cy="576063"/>
          </a:xfrm>
        </p:spPr>
        <p:txBody>
          <a:bodyPr vert="horz" wrap="square" lIns="91440" tIns="45720" rIns="91440" bIns="45720" numCol="1" anchor="ctr" anchorCtr="0" compatLnSpc="1">
            <a:no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smtClean="0">
                <a:ln>
                  <a:noFill/>
                </a:ln>
                <a:solidFill>
                  <a:srgbClr val="0086C7"/>
                </a:solidFill>
                <a:effectLst/>
                <a:uLnTx/>
                <a:uFillTx/>
                <a:latin typeface="微软雅黑" panose="020B0503020204020204" pitchFamily="34" charset="-122"/>
                <a:ea typeface="微软雅黑" panose="020B0503020204020204" pitchFamily="34" charset="-122"/>
                <a:cs typeface="+mn-cs"/>
              </a:rPr>
              <a:t>附录</a:t>
            </a:r>
            <a:r>
              <a:rPr lang="en-US" altLang="zh-CN" sz="3200" b="1" dirty="0" smtClean="0">
                <a:solidFill>
                  <a:srgbClr val="0086C7"/>
                </a:solidFill>
                <a:latin typeface="微软雅黑" panose="020B0503020204020204" pitchFamily="34" charset="-122"/>
                <a:cs typeface="+mn-cs"/>
              </a:rPr>
              <a:t>D</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57</a:t>
            </a:fld>
            <a:endParaRPr lang="en-US" altLang="zh-CN" sz="1400" dirty="0">
              <a:latin typeface="Arial Black" panose="020B0A04020102020204" pitchFamily="34" charset="0"/>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1464" y="980728"/>
            <a:ext cx="4200525" cy="567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12024" y="1133475"/>
            <a:ext cx="4219575" cy="459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316130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ppt_w</p:attrName>
                                        </p:attrNameLst>
                                      </p:cBhvr>
                                      <p:tavLst>
                                        <p:tav tm="0" fmla="#ppt_w*sin(2.5*pi*$)">
                                          <p:val>
                                            <p:fltVal val="0"/>
                                          </p:val>
                                        </p:tav>
                                        <p:tav tm="100000">
                                          <p:val>
                                            <p:fltVal val="1"/>
                                          </p:val>
                                        </p:tav>
                                      </p:tavLst>
                                    </p:anim>
                                    <p:anim calcmode="lin" valueType="num">
                                      <p:cBhvr>
                                        <p:cTn id="9"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623392" y="404665"/>
            <a:ext cx="1440160" cy="576063"/>
          </a:xfrm>
        </p:spPr>
        <p:txBody>
          <a:bodyPr vert="horz" wrap="square" lIns="91440" tIns="45720" rIns="91440" bIns="45720" numCol="1" anchor="ctr" anchorCtr="0" compatLnSpc="1">
            <a:no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smtClean="0">
                <a:ln>
                  <a:noFill/>
                </a:ln>
                <a:solidFill>
                  <a:srgbClr val="0086C7"/>
                </a:solidFill>
                <a:effectLst/>
                <a:uLnTx/>
                <a:uFillTx/>
                <a:latin typeface="微软雅黑" panose="020B0503020204020204" pitchFamily="34" charset="-122"/>
                <a:ea typeface="微软雅黑" panose="020B0503020204020204" pitchFamily="34" charset="-122"/>
                <a:cs typeface="+mn-cs"/>
              </a:rPr>
              <a:t>附录</a:t>
            </a:r>
            <a:r>
              <a:rPr kumimoji="0" lang="en-US" altLang="zh-CN" sz="3200" b="1" i="0" u="none" strike="noStrike" kern="1200" cap="none" spc="0" normalizeH="0" baseline="0" noProof="0" dirty="0" smtClean="0">
                <a:ln>
                  <a:noFill/>
                </a:ln>
                <a:solidFill>
                  <a:srgbClr val="0086C7"/>
                </a:solidFill>
                <a:effectLst/>
                <a:uLnTx/>
                <a:uFillTx/>
                <a:latin typeface="微软雅黑" panose="020B0503020204020204" pitchFamily="34" charset="-122"/>
                <a:ea typeface="微软雅黑" panose="020B0503020204020204" pitchFamily="34" charset="-122"/>
                <a:cs typeface="+mn-cs"/>
              </a:rPr>
              <a:t>E</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58</a:t>
            </a:fld>
            <a:endParaRPr lang="en-US" altLang="zh-CN" sz="1400" dirty="0">
              <a:latin typeface="Arial Black" panose="020B0A04020102020204" pitchFamily="34" charset="0"/>
            </a:endParaRP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9455" y="1052736"/>
            <a:ext cx="4219575" cy="554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72064" y="1412776"/>
            <a:ext cx="4219575" cy="227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65717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ppt_w</p:attrName>
                                        </p:attrNameLst>
                                      </p:cBhvr>
                                      <p:tavLst>
                                        <p:tav tm="0" fmla="#ppt_w*sin(2.5*pi*$)">
                                          <p:val>
                                            <p:fltVal val="0"/>
                                          </p:val>
                                        </p:tav>
                                        <p:tav tm="100000">
                                          <p:val>
                                            <p:fltVal val="1"/>
                                          </p:val>
                                        </p:tav>
                                      </p:tavLst>
                                    </p:anim>
                                    <p:anim calcmode="lin" valueType="num">
                                      <p:cBhvr>
                                        <p:cTn id="9"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4"/>
          <p:cNvSpPr/>
          <p:nvPr/>
        </p:nvSpPr>
        <p:spPr>
          <a:xfrm>
            <a:off x="5137824" y="2636838"/>
            <a:ext cx="3262432" cy="830997"/>
          </a:xfrm>
          <a:prstGeom prst="rect">
            <a:avLst/>
          </a:prstGeom>
          <a:noFill/>
          <a:ln w="9525">
            <a:noFill/>
          </a:ln>
        </p:spPr>
        <p:txBody>
          <a:bodyPr wrap="none">
            <a:spAutoFit/>
          </a:bodyPr>
          <a:lstStyle/>
          <a:p>
            <a:pPr eaLnBrk="1" hangingPunct="1"/>
            <a:r>
              <a:rPr lang="zh-CN" altLang="en-US" sz="4800" dirty="0" smtClean="0">
                <a:solidFill>
                  <a:srgbClr val="FFFF99"/>
                </a:solidFill>
                <a:latin typeface="华文隶书" panose="02010800040101010101" pitchFamily="2" charset="-122"/>
                <a:ea typeface="华文隶书" panose="02010800040101010101" pitchFamily="2" charset="-122"/>
              </a:rPr>
              <a:t>汇报完毕！</a:t>
            </a:r>
            <a:endParaRPr lang="zh-CN" altLang="en-US" sz="4800" dirty="0">
              <a:solidFill>
                <a:srgbClr val="FFFF99"/>
              </a:solidFill>
              <a:latin typeface="华文隶书" panose="02010800040101010101" pitchFamily="2" charset="-122"/>
              <a:ea typeface="华文隶书" panose="020108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9938"/>
                                        </p:tgtEl>
                                        <p:attrNameLst>
                                          <p:attrName>style.visibility</p:attrName>
                                        </p:attrNameLst>
                                      </p:cBhvr>
                                      <p:to>
                                        <p:strVal val="visible"/>
                                      </p:to>
                                    </p:set>
                                    <p:animEffect transition="in" filter="circle(in)">
                                      <p:cBhvr>
                                        <p:cTn id="7" dur="2000"/>
                                        <p:tgtEl>
                                          <p:spTgt spid="399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551384" y="404664"/>
            <a:ext cx="1224136" cy="576063"/>
          </a:xfrm>
        </p:spPr>
        <p:txBody>
          <a:bodyPr vert="horz" wrap="square" lIns="91440" tIns="45720" rIns="91440" bIns="45720" numCol="1" anchor="ctr" anchorCtr="0" compatLnSpc="1">
            <a:no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smtClean="0">
                <a:ln>
                  <a:noFill/>
                </a:ln>
                <a:solidFill>
                  <a:srgbClr val="0086C7"/>
                </a:solidFill>
                <a:effectLst/>
                <a:uLnTx/>
                <a:uFillTx/>
                <a:latin typeface="微软雅黑" panose="020B0503020204020204" pitchFamily="34" charset="-122"/>
                <a:ea typeface="微软雅黑" panose="020B0503020204020204" pitchFamily="34" charset="-122"/>
                <a:cs typeface="+mn-cs"/>
              </a:rPr>
              <a:t>总则</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6</a:t>
            </a:fld>
            <a:endParaRPr lang="en-US" altLang="zh-CN" sz="1400" dirty="0">
              <a:latin typeface="Arial Black" panose="020B0A04020102020204" pitchFamily="34" charset="0"/>
            </a:endParaRPr>
          </a:p>
        </p:txBody>
      </p:sp>
      <p:sp>
        <p:nvSpPr>
          <p:cNvPr id="6" name="文本框 1"/>
          <p:cNvSpPr txBox="1"/>
          <p:nvPr/>
        </p:nvSpPr>
        <p:spPr>
          <a:xfrm>
            <a:off x="1127448" y="1483037"/>
            <a:ext cx="10369152" cy="3170099"/>
          </a:xfrm>
          <a:prstGeom prst="rect">
            <a:avLst/>
          </a:prstGeom>
          <a:noFill/>
        </p:spPr>
        <p:txBody>
          <a:bodyPr wrap="square" rtlCol="0">
            <a:spAutoFit/>
          </a:bodyPr>
          <a:lstStyle/>
          <a:p>
            <a:pPr eaLnBrk="0"/>
            <a:r>
              <a:rPr lang="en-US" altLang="zh-CN" sz="2000" dirty="0" smtClean="0"/>
              <a:t>1.0.4    </a:t>
            </a:r>
            <a:r>
              <a:rPr lang="zh-CN" altLang="zh-CN" sz="2000" dirty="0" smtClean="0"/>
              <a:t>市政</a:t>
            </a:r>
            <a:r>
              <a:rPr lang="zh-CN" altLang="zh-CN" sz="2000" dirty="0"/>
              <a:t>基础设施有限空间作业应以作业安全为</a:t>
            </a:r>
            <a:r>
              <a:rPr lang="zh-CN" altLang="zh-CN" sz="2000" dirty="0" smtClean="0"/>
              <a:t>基础，遵循</a:t>
            </a:r>
            <a:r>
              <a:rPr lang="en-US" altLang="zh-CN" sz="2000" dirty="0" smtClean="0"/>
              <a:t>“ </a:t>
            </a:r>
            <a:r>
              <a:rPr lang="zh-CN" altLang="zh-CN" sz="2000" dirty="0"/>
              <a:t>安全</a:t>
            </a:r>
            <a:r>
              <a:rPr lang="zh-CN" altLang="zh-CN" sz="2000" dirty="0" smtClean="0"/>
              <a:t>第一、预防为主、综合治理</a:t>
            </a:r>
            <a:r>
              <a:rPr lang="en-US" altLang="zh-CN" sz="2000" dirty="0" smtClean="0"/>
              <a:t>” </a:t>
            </a:r>
            <a:r>
              <a:rPr lang="zh-CN" altLang="zh-CN" sz="2000" dirty="0"/>
              <a:t>的</a:t>
            </a:r>
            <a:r>
              <a:rPr lang="zh-CN" altLang="zh-CN" sz="2000" dirty="0" smtClean="0"/>
              <a:t>总方针，</a:t>
            </a:r>
            <a:r>
              <a:rPr lang="zh-CN" altLang="zh-CN" sz="2000" dirty="0"/>
              <a:t>坚持统筹规划</a:t>
            </a:r>
            <a:r>
              <a:rPr lang="zh-CN" altLang="zh-CN" sz="2000" dirty="0" smtClean="0"/>
              <a:t>、集约</a:t>
            </a:r>
            <a:r>
              <a:rPr lang="zh-CN" altLang="zh-CN" sz="2000" dirty="0"/>
              <a:t>高效和科学作业的原则，规范市政基础设施有限空间作业</a:t>
            </a:r>
            <a:r>
              <a:rPr lang="zh-CN" altLang="zh-CN" sz="2000" dirty="0" smtClean="0"/>
              <a:t>，确保</a:t>
            </a:r>
            <a:r>
              <a:rPr lang="zh-CN" altLang="zh-CN" sz="2000" dirty="0"/>
              <a:t>安全高效。</a:t>
            </a:r>
          </a:p>
          <a:p>
            <a:r>
              <a:rPr lang="en-US" altLang="zh-CN" sz="2000" dirty="0" smtClean="0"/>
              <a:t>1.0.5    </a:t>
            </a:r>
            <a:r>
              <a:rPr lang="zh-CN" altLang="zh-CN" sz="2000" dirty="0" smtClean="0"/>
              <a:t>市政</a:t>
            </a:r>
            <a:r>
              <a:rPr lang="zh-CN" altLang="zh-CN" sz="2000" dirty="0">
                <a:latin typeface="宋体" pitchFamily="2" charset="-122"/>
              </a:rPr>
              <a:t>基础</a:t>
            </a:r>
            <a:r>
              <a:rPr lang="zh-CN" altLang="zh-CN" sz="2000" dirty="0"/>
              <a:t>设施有限空间作业及安全管理除符合本规程</a:t>
            </a:r>
            <a:r>
              <a:rPr lang="zh-CN" altLang="zh-CN" sz="2000" dirty="0" smtClean="0"/>
              <a:t>外，尚</a:t>
            </a:r>
            <a:r>
              <a:rPr lang="zh-CN" altLang="zh-CN" sz="2000" dirty="0"/>
              <a:t>应符合</a:t>
            </a:r>
            <a:r>
              <a:rPr lang="zh-CN" altLang="zh-CN" sz="2000" dirty="0" smtClean="0"/>
              <a:t>国家、</a:t>
            </a:r>
            <a:r>
              <a:rPr lang="zh-CN" altLang="zh-CN" sz="2000" dirty="0"/>
              <a:t>行业现行有关标准规范的规定</a:t>
            </a:r>
            <a:r>
              <a:rPr lang="zh-CN" altLang="zh-CN" sz="2000" dirty="0" smtClean="0"/>
              <a:t>。</a:t>
            </a:r>
            <a:endParaRPr lang="en-US" altLang="zh-CN" sz="2000" dirty="0" smtClean="0"/>
          </a:p>
          <a:p>
            <a:pPr eaLnBrk="0"/>
            <a:r>
              <a:rPr lang="zh-CN" altLang="en-US" sz="2000" dirty="0" smtClean="0">
                <a:solidFill>
                  <a:srgbClr val="0070C0"/>
                </a:solidFill>
              </a:rPr>
              <a:t>条文</a:t>
            </a:r>
            <a:r>
              <a:rPr lang="zh-CN" altLang="en-US" sz="2000" dirty="0">
                <a:solidFill>
                  <a:srgbClr val="0070C0"/>
                </a:solidFill>
              </a:rPr>
              <a:t>说明： </a:t>
            </a:r>
            <a:r>
              <a:rPr lang="en-US" altLang="zh-CN" sz="2000" dirty="0">
                <a:solidFill>
                  <a:srgbClr val="0070C0"/>
                </a:solidFill>
              </a:rPr>
              <a:t>1.0.5  </a:t>
            </a:r>
            <a:r>
              <a:rPr lang="zh-CN" altLang="zh-CN" sz="2000" dirty="0"/>
              <a:t> </a:t>
            </a:r>
            <a:r>
              <a:rPr lang="zh-CN" altLang="zh-CN" sz="2000" dirty="0">
                <a:solidFill>
                  <a:srgbClr val="0070C0"/>
                </a:solidFill>
              </a:rPr>
              <a:t>关于市政基础设施有限空间作业及安全管理应执行</a:t>
            </a:r>
            <a:r>
              <a:rPr lang="zh-CN" altLang="zh-CN" sz="2000" dirty="0" smtClean="0">
                <a:solidFill>
                  <a:srgbClr val="0070C0"/>
                </a:solidFill>
              </a:rPr>
              <a:t>相关标准</a:t>
            </a:r>
            <a:r>
              <a:rPr lang="zh-CN" altLang="zh-CN" sz="2000" dirty="0">
                <a:solidFill>
                  <a:srgbClr val="0070C0"/>
                </a:solidFill>
              </a:rPr>
              <a:t>的</a:t>
            </a:r>
            <a:r>
              <a:rPr lang="zh-CN" altLang="zh-CN" sz="2000" dirty="0" smtClean="0">
                <a:solidFill>
                  <a:srgbClr val="0070C0"/>
                </a:solidFill>
              </a:rPr>
              <a:t>规定</a:t>
            </a:r>
            <a:r>
              <a:rPr lang="en-US" altLang="zh-CN" sz="2000" dirty="0" smtClean="0">
                <a:solidFill>
                  <a:srgbClr val="0070C0"/>
                </a:solidFill>
              </a:rPr>
              <a:t>, </a:t>
            </a:r>
            <a:r>
              <a:rPr lang="zh-CN" altLang="zh-CN" sz="2000" dirty="0">
                <a:solidFill>
                  <a:srgbClr val="0070C0"/>
                </a:solidFill>
              </a:rPr>
              <a:t>本规程规定的使用</a:t>
            </a:r>
            <a:r>
              <a:rPr lang="zh-CN" altLang="zh-CN" sz="2000" dirty="0" smtClean="0">
                <a:solidFill>
                  <a:srgbClr val="0070C0"/>
                </a:solidFill>
              </a:rPr>
              <a:t>要求、</a:t>
            </a:r>
            <a:r>
              <a:rPr lang="zh-CN" altLang="zh-CN" sz="2000" dirty="0">
                <a:solidFill>
                  <a:srgbClr val="0070C0"/>
                </a:solidFill>
              </a:rPr>
              <a:t>施工验收要求与有关的</a:t>
            </a:r>
            <a:r>
              <a:rPr lang="zh-CN" altLang="zh-CN" sz="2000" dirty="0" smtClean="0">
                <a:solidFill>
                  <a:srgbClr val="0070C0"/>
                </a:solidFill>
              </a:rPr>
              <a:t>现行</a:t>
            </a:r>
            <a:r>
              <a:rPr lang="zh-CN" altLang="zh-CN" sz="2000" dirty="0">
                <a:solidFill>
                  <a:srgbClr val="0070C0"/>
                </a:solidFill>
              </a:rPr>
              <a:t>标准是协调一致的。</a:t>
            </a:r>
          </a:p>
          <a:p>
            <a:pPr eaLnBrk="0"/>
            <a:r>
              <a:rPr lang="en-US" altLang="zh-CN" sz="2000" dirty="0">
                <a:solidFill>
                  <a:srgbClr val="0070C0"/>
                </a:solidFill>
              </a:rPr>
              <a:t>      </a:t>
            </a:r>
            <a:r>
              <a:rPr lang="zh-CN" altLang="zh-CN" sz="2000" dirty="0" smtClean="0">
                <a:solidFill>
                  <a:srgbClr val="0070C0"/>
                </a:solidFill>
              </a:rPr>
              <a:t>有关</a:t>
            </a:r>
            <a:r>
              <a:rPr lang="zh-CN" altLang="zh-CN" sz="2000" dirty="0">
                <a:solidFill>
                  <a:srgbClr val="0070C0"/>
                </a:solidFill>
              </a:rPr>
              <a:t>现行国家标准</a:t>
            </a:r>
            <a:r>
              <a:rPr lang="zh-CN" altLang="zh-CN" sz="2000" dirty="0" smtClean="0">
                <a:solidFill>
                  <a:srgbClr val="0070C0"/>
                </a:solidFill>
              </a:rPr>
              <a:t>：如《头部防护安全帽》</a:t>
            </a:r>
            <a:r>
              <a:rPr lang="en-US" altLang="zh-CN" sz="2000" dirty="0" smtClean="0">
                <a:solidFill>
                  <a:srgbClr val="0070C0"/>
                </a:solidFill>
              </a:rPr>
              <a:t>GB2811</a:t>
            </a:r>
            <a:r>
              <a:rPr lang="zh-CN" altLang="zh-CN" sz="2000" dirty="0" smtClean="0">
                <a:solidFill>
                  <a:srgbClr val="0070C0"/>
                </a:solidFill>
              </a:rPr>
              <a:t>、《安全带》</a:t>
            </a:r>
            <a:r>
              <a:rPr lang="en-US" altLang="zh-CN" sz="2000" dirty="0" smtClean="0">
                <a:solidFill>
                  <a:srgbClr val="0070C0"/>
                </a:solidFill>
              </a:rPr>
              <a:t>GB6095</a:t>
            </a:r>
            <a:r>
              <a:rPr lang="zh-CN" altLang="zh-CN" sz="2000" dirty="0" smtClean="0">
                <a:solidFill>
                  <a:srgbClr val="0070C0"/>
                </a:solidFill>
              </a:rPr>
              <a:t>、《坠落防护速差自控器》</a:t>
            </a:r>
            <a:r>
              <a:rPr lang="en-US" altLang="zh-CN" sz="2000" dirty="0" smtClean="0">
                <a:solidFill>
                  <a:srgbClr val="0070C0"/>
                </a:solidFill>
              </a:rPr>
              <a:t>GB24544</a:t>
            </a:r>
            <a:r>
              <a:rPr lang="zh-CN" altLang="zh-CN" sz="2000" dirty="0" smtClean="0">
                <a:solidFill>
                  <a:srgbClr val="0070C0"/>
                </a:solidFill>
              </a:rPr>
              <a:t>、《坠落防护 安全绳》</a:t>
            </a:r>
            <a:r>
              <a:rPr lang="en-US" altLang="zh-CN" sz="2000" dirty="0" smtClean="0">
                <a:solidFill>
                  <a:srgbClr val="0070C0"/>
                </a:solidFill>
              </a:rPr>
              <a:t>GB24543</a:t>
            </a:r>
            <a:r>
              <a:rPr lang="zh-CN" altLang="zh-CN" sz="2000" dirty="0" smtClean="0">
                <a:solidFill>
                  <a:srgbClr val="0070C0"/>
                </a:solidFill>
              </a:rPr>
              <a:t>、《坠落防护挂点装置》</a:t>
            </a:r>
            <a:r>
              <a:rPr lang="en-US" altLang="zh-CN" sz="2000" dirty="0" smtClean="0">
                <a:solidFill>
                  <a:srgbClr val="0070C0"/>
                </a:solidFill>
              </a:rPr>
              <a:t>GB30862 </a:t>
            </a:r>
            <a:r>
              <a:rPr lang="zh-CN" altLang="zh-CN" sz="2000" dirty="0">
                <a:solidFill>
                  <a:srgbClr val="0070C0"/>
                </a:solidFill>
              </a:rPr>
              <a:t>、</a:t>
            </a:r>
            <a:r>
              <a:rPr lang="zh-CN" altLang="zh-CN" sz="2000" dirty="0" smtClean="0">
                <a:solidFill>
                  <a:srgbClr val="0070C0"/>
                </a:solidFill>
              </a:rPr>
              <a:t>《特低电压限值》</a:t>
            </a:r>
            <a:r>
              <a:rPr lang="en-US" altLang="zh-CN" sz="2000" dirty="0" smtClean="0">
                <a:solidFill>
                  <a:srgbClr val="0070C0"/>
                </a:solidFill>
              </a:rPr>
              <a:t>GB/T3805</a:t>
            </a:r>
            <a:r>
              <a:rPr lang="zh-CN" altLang="zh-CN" sz="2000" dirty="0" smtClean="0">
                <a:solidFill>
                  <a:srgbClr val="0070C0"/>
                </a:solidFill>
              </a:rPr>
              <a:t>等</a:t>
            </a:r>
            <a:r>
              <a:rPr lang="zh-CN" altLang="zh-CN" sz="2000" dirty="0">
                <a:solidFill>
                  <a:srgbClr val="0070C0"/>
                </a:solidFill>
              </a:rPr>
              <a:t>及相关地方标准均应符合。</a:t>
            </a:r>
          </a:p>
        </p:txBody>
      </p:sp>
    </p:spTree>
    <p:extLst>
      <p:ext uri="{BB962C8B-B14F-4D97-AF65-F5344CB8AC3E}">
        <p14:creationId xmlns:p14="http://schemas.microsoft.com/office/powerpoint/2010/main" val="2521447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7011167" y="2626283"/>
            <a:ext cx="3027908" cy="217367"/>
          </a:xfrm>
          <a:prstGeom prst="rect">
            <a:avLst/>
          </a:prstGeom>
          <a:noFill/>
        </p:spPr>
        <p:txBody>
          <a:bodyPr wrap="square" lIns="0" tIns="0" rIns="0" bIns="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marR="0" lvl="0" indent="0" algn="just" defTabSz="913765" rtl="0" eaLnBrk="1" fontAlgn="auto" latinLnBrk="0" hangingPunct="1">
              <a:lnSpc>
                <a:spcPts val="1300"/>
              </a:lnSpc>
              <a:spcBef>
                <a:spcPts val="0"/>
              </a:spcBef>
              <a:spcAft>
                <a:spcPts val="0"/>
              </a:spcAft>
              <a:buClrTx/>
              <a:buSzTx/>
              <a:buFontTx/>
              <a:buNone/>
              <a:defRPr/>
            </a:pPr>
            <a:r>
              <a:rPr lang="zh-CN" altLang="en-US" sz="2400" b="1" kern="0" dirty="0" smtClean="0">
                <a:solidFill>
                  <a:srgbClr val="0070C0"/>
                </a:solidFill>
                <a:latin typeface="黑体" panose="02010609060101010101" pitchFamily="49" charset="-122"/>
                <a:ea typeface="黑体" panose="02010609060101010101" pitchFamily="49" charset="-122"/>
                <a:sym typeface="+mn-ea"/>
              </a:rPr>
              <a:t>      </a:t>
            </a:r>
            <a:r>
              <a:rPr lang="zh-CN" altLang="en-US" sz="3200" b="1" kern="0" dirty="0" smtClean="0">
                <a:solidFill>
                  <a:srgbClr val="0070C0"/>
                </a:solidFill>
                <a:latin typeface="黑体" panose="02010609060101010101" pitchFamily="49" charset="-122"/>
                <a:ea typeface="黑体" panose="02010609060101010101" pitchFamily="49" charset="-122"/>
                <a:sym typeface="+mn-ea"/>
              </a:rPr>
              <a:t>术  语</a:t>
            </a:r>
            <a:endParaRPr kumimoji="0" lang="zh-CN" altLang="en-US" sz="3200" b="0" i="0" u="none" strike="noStrike" kern="1200" cap="none" spc="0" normalizeH="0" baseline="0" noProof="0" dirty="0">
              <a:ln>
                <a:noFill/>
              </a:ln>
              <a:solidFill>
                <a:prstClr val="black"/>
              </a:solidFill>
              <a:effectLst/>
              <a:uLnTx/>
              <a:uFillTx/>
            </a:endParaRPr>
          </a:p>
        </p:txBody>
      </p:sp>
      <p:sp>
        <p:nvSpPr>
          <p:cNvPr id="8" name="椭圆 7"/>
          <p:cNvSpPr/>
          <p:nvPr/>
        </p:nvSpPr>
        <p:spPr>
          <a:xfrm>
            <a:off x="6888635" y="2327213"/>
            <a:ext cx="575517" cy="505917"/>
          </a:xfrm>
          <a:prstGeom prst="ellipse">
            <a:avLst/>
          </a:prstGeom>
          <a:solidFill>
            <a:srgbClr val="0089C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a:t>
            </a:r>
            <a:endParaRPr kumimoji="0" lang="zh-CN" altLang="en-US"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cxnSp>
        <p:nvCxnSpPr>
          <p:cNvPr id="9" name="直接连接符 8"/>
          <p:cNvCxnSpPr/>
          <p:nvPr/>
        </p:nvCxnSpPr>
        <p:spPr>
          <a:xfrm>
            <a:off x="6839172" y="3068960"/>
            <a:ext cx="5305500" cy="0"/>
          </a:xfrm>
          <a:prstGeom prst="line">
            <a:avLst/>
          </a:prstGeom>
          <a:ln w="57150">
            <a:solidFill>
              <a:srgbClr val="FC9204"/>
            </a:solidFill>
          </a:ln>
        </p:spPr>
        <p:style>
          <a:lnRef idx="1">
            <a:schemeClr val="accent1"/>
          </a:lnRef>
          <a:fillRef idx="0">
            <a:schemeClr val="accent1"/>
          </a:fillRef>
          <a:effectRef idx="0">
            <a:schemeClr val="accent1"/>
          </a:effectRef>
          <a:fontRef idx="minor">
            <a:schemeClr val="tx1"/>
          </a:fontRef>
        </p:style>
      </p:cxnSp>
      <p:grpSp>
        <p:nvGrpSpPr>
          <p:cNvPr id="10" name="组合 3"/>
          <p:cNvGrpSpPr/>
          <p:nvPr/>
        </p:nvGrpSpPr>
        <p:grpSpPr>
          <a:xfrm>
            <a:off x="551384" y="332999"/>
            <a:ext cx="807212" cy="293399"/>
            <a:chOff x="465719" y="1295954"/>
            <a:chExt cx="1658494" cy="740511"/>
          </a:xfrm>
        </p:grpSpPr>
        <p:sp>
          <p:nvSpPr>
            <p:cNvPr id="11" name="Freeform 1"/>
            <p:cNvSpPr/>
            <p:nvPr/>
          </p:nvSpPr>
          <p:spPr>
            <a:xfrm rot="10800000">
              <a:off x="465719" y="1295954"/>
              <a:ext cx="1658494" cy="740511"/>
            </a:xfrm>
            <a:custGeom>
              <a:avLst/>
              <a:gdLst/>
              <a:ahLst/>
              <a:cxnLst>
                <a:cxn ang="0">
                  <a:pos x="2147483647" y="2147483647"/>
                </a:cxn>
                <a:cxn ang="0">
                  <a:pos x="2147483647" y="0"/>
                </a:cxn>
                <a:cxn ang="0">
                  <a:pos x="2147483647" y="0"/>
                </a:cxn>
                <a:cxn ang="0">
                  <a:pos x="0" y="2147483647"/>
                </a:cxn>
                <a:cxn ang="0">
                  <a:pos x="2147483647" y="2147483647"/>
                </a:cxn>
                <a:cxn ang="0">
                  <a:pos x="2147483647" y="2147483647"/>
                </a:cxn>
                <a:cxn ang="0">
                  <a:pos x="2147483647" y="2147483647"/>
                </a:cxn>
              </a:cxnLst>
              <a:rect l="0" t="0" r="0" b="0"/>
              <a:pathLst>
                <a:path w="7875" h="3594">
                  <a:moveTo>
                    <a:pt x="5874" y="1811"/>
                  </a:moveTo>
                  <a:lnTo>
                    <a:pt x="7874" y="0"/>
                  </a:lnTo>
                  <a:lnTo>
                    <a:pt x="1969" y="0"/>
                  </a:lnTo>
                  <a:lnTo>
                    <a:pt x="0" y="1811"/>
                  </a:lnTo>
                  <a:lnTo>
                    <a:pt x="1969" y="3593"/>
                  </a:lnTo>
                  <a:lnTo>
                    <a:pt x="7874" y="3593"/>
                  </a:lnTo>
                  <a:lnTo>
                    <a:pt x="5874" y="1811"/>
                  </a:lnTo>
                </a:path>
              </a:pathLst>
            </a:custGeom>
            <a:solidFill>
              <a:schemeClr val="accent1">
                <a:alpha val="100000"/>
              </a:schemeClr>
            </a:solidFill>
            <a:ln w="9525">
              <a:noFill/>
            </a:ln>
          </p:spPr>
          <p:txBody>
            <a:bodyPr/>
            <a:lstStyle/>
            <a:p>
              <a:endParaRPr lang="zh-CN" altLang="en-US"/>
            </a:p>
          </p:txBody>
        </p:sp>
        <p:sp>
          <p:nvSpPr>
            <p:cNvPr id="12" name="Freeform 41"/>
            <p:cNvSpPr>
              <a:spLocks noEditPoints="1"/>
            </p:cNvSpPr>
            <p:nvPr/>
          </p:nvSpPr>
          <p:spPr bwMode="auto">
            <a:xfrm>
              <a:off x="1089846" y="1431192"/>
              <a:ext cx="457577" cy="415609"/>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lstStyle/>
            <a:p>
              <a:pPr marL="0" marR="0" lvl="0" indent="0" algn="l" defTabSz="56642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pic>
        <p:nvPicPr>
          <p:cNvPr id="13" name="图片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328" y="1268760"/>
            <a:ext cx="6668976" cy="4680520"/>
          </a:xfrm>
          <a:prstGeom prst="rect">
            <a:avLst/>
          </a:prstGeom>
        </p:spPr>
      </p:pic>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4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53" presetClass="entr" presetSubtype="16" fill="hold" grpId="0" nodeType="withEffect">
                                  <p:stCondLst>
                                    <p:cond delay="400"/>
                                  </p:stCondLst>
                                  <p:childTnLst>
                                    <p:set>
                                      <p:cBhvr>
                                        <p:cTn id="9" dur="1" fill="hold">
                                          <p:stCondLst>
                                            <p:cond delay="0"/>
                                          </p:stCondLst>
                                        </p:cTn>
                                        <p:tgtEl>
                                          <p:spTgt spid="7"/>
                                        </p:tgtEl>
                                        <p:attrNameLst>
                                          <p:attrName>style.visibility</p:attrName>
                                        </p:attrNameLst>
                                      </p:cBhvr>
                                      <p:to>
                                        <p:strVal val="visible"/>
                                      </p:to>
                                    </p:set>
                                    <p:anim calcmode="lin" valueType="num">
                                      <p:cBhvr>
                                        <p:cTn id="10" dur="500" fill="hold"/>
                                        <p:tgtEl>
                                          <p:spTgt spid="7"/>
                                        </p:tgtEl>
                                        <p:attrNameLst>
                                          <p:attrName>ppt_w</p:attrName>
                                        </p:attrNameLst>
                                      </p:cBhvr>
                                      <p:tavLst>
                                        <p:tav tm="0">
                                          <p:val>
                                            <p:fltVal val="0"/>
                                          </p:val>
                                        </p:tav>
                                        <p:tav tm="100000">
                                          <p:val>
                                            <p:strVal val="#ppt_w"/>
                                          </p:val>
                                        </p:tav>
                                      </p:tavLst>
                                    </p:anim>
                                    <p:anim calcmode="lin" valueType="num">
                                      <p:cBhvr>
                                        <p:cTn id="11" dur="500" fill="hold"/>
                                        <p:tgtEl>
                                          <p:spTgt spid="7"/>
                                        </p:tgtEl>
                                        <p:attrNameLst>
                                          <p:attrName>ppt_h</p:attrName>
                                        </p:attrNameLst>
                                      </p:cBhvr>
                                      <p:tavLst>
                                        <p:tav tm="0">
                                          <p:val>
                                            <p:fltVal val="0"/>
                                          </p:val>
                                        </p:tav>
                                        <p:tav tm="100000">
                                          <p:val>
                                            <p:strVal val="#ppt_h"/>
                                          </p:val>
                                        </p:tav>
                                      </p:tavLst>
                                    </p:anim>
                                    <p:animEffect transition="in" filter="fade">
                                      <p:cBhvr>
                                        <p:cTn id="12" dur="500"/>
                                        <p:tgtEl>
                                          <p:spTgt spid="7"/>
                                        </p:tgtEl>
                                      </p:cBhvr>
                                    </p:animEffect>
                                  </p:childTnLst>
                                </p:cTn>
                              </p:par>
                              <p:par>
                                <p:cTn id="13" presetID="26" presetClass="entr" presetSubtype="0" fill="hold" grpId="0" nodeType="withEffect">
                                  <p:stCondLst>
                                    <p:cond delay="40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80">
                                          <p:stCondLst>
                                            <p:cond delay="0"/>
                                          </p:stCondLst>
                                        </p:cTn>
                                        <p:tgtEl>
                                          <p:spTgt spid="8"/>
                                        </p:tgtEl>
                                      </p:cBhvr>
                                    </p:animEffect>
                                    <p:anim calcmode="lin" valueType="num">
                                      <p:cBhvr>
                                        <p:cTn id="16"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21" dur="26">
                                          <p:stCondLst>
                                            <p:cond delay="650"/>
                                          </p:stCondLst>
                                        </p:cTn>
                                        <p:tgtEl>
                                          <p:spTgt spid="8"/>
                                        </p:tgtEl>
                                      </p:cBhvr>
                                      <p:to x="100000" y="60000"/>
                                    </p:animScale>
                                    <p:animScale>
                                      <p:cBhvr>
                                        <p:cTn id="22" dur="166" decel="50000">
                                          <p:stCondLst>
                                            <p:cond delay="676"/>
                                          </p:stCondLst>
                                        </p:cTn>
                                        <p:tgtEl>
                                          <p:spTgt spid="8"/>
                                        </p:tgtEl>
                                      </p:cBhvr>
                                      <p:to x="100000" y="100000"/>
                                    </p:animScale>
                                    <p:animScale>
                                      <p:cBhvr>
                                        <p:cTn id="23" dur="26">
                                          <p:stCondLst>
                                            <p:cond delay="1312"/>
                                          </p:stCondLst>
                                        </p:cTn>
                                        <p:tgtEl>
                                          <p:spTgt spid="8"/>
                                        </p:tgtEl>
                                      </p:cBhvr>
                                      <p:to x="100000" y="80000"/>
                                    </p:animScale>
                                    <p:animScale>
                                      <p:cBhvr>
                                        <p:cTn id="24" dur="166" decel="50000">
                                          <p:stCondLst>
                                            <p:cond delay="1338"/>
                                          </p:stCondLst>
                                        </p:cTn>
                                        <p:tgtEl>
                                          <p:spTgt spid="8"/>
                                        </p:tgtEl>
                                      </p:cBhvr>
                                      <p:to x="100000" y="100000"/>
                                    </p:animScale>
                                    <p:animScale>
                                      <p:cBhvr>
                                        <p:cTn id="25" dur="26">
                                          <p:stCondLst>
                                            <p:cond delay="1642"/>
                                          </p:stCondLst>
                                        </p:cTn>
                                        <p:tgtEl>
                                          <p:spTgt spid="8"/>
                                        </p:tgtEl>
                                      </p:cBhvr>
                                      <p:to x="100000" y="90000"/>
                                    </p:animScale>
                                    <p:animScale>
                                      <p:cBhvr>
                                        <p:cTn id="26" dur="166" decel="50000">
                                          <p:stCondLst>
                                            <p:cond delay="1668"/>
                                          </p:stCondLst>
                                        </p:cTn>
                                        <p:tgtEl>
                                          <p:spTgt spid="8"/>
                                        </p:tgtEl>
                                      </p:cBhvr>
                                      <p:to x="100000" y="100000"/>
                                    </p:animScale>
                                    <p:animScale>
                                      <p:cBhvr>
                                        <p:cTn id="27" dur="26">
                                          <p:stCondLst>
                                            <p:cond delay="1808"/>
                                          </p:stCondLst>
                                        </p:cTn>
                                        <p:tgtEl>
                                          <p:spTgt spid="8"/>
                                        </p:tgtEl>
                                      </p:cBhvr>
                                      <p:to x="100000" y="95000"/>
                                    </p:animScale>
                                    <p:animScale>
                                      <p:cBhvr>
                                        <p:cTn id="28"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479376" y="404665"/>
            <a:ext cx="1368152" cy="576063"/>
          </a:xfrm>
        </p:spPr>
        <p:txBody>
          <a:bodyPr vert="horz" wrap="square" lIns="91440" tIns="45720" rIns="91440" bIns="45720" numCol="1" anchor="ctr" anchorCtr="0" compatLnSpc="1">
            <a:no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smtClean="0">
                <a:ln>
                  <a:noFill/>
                </a:ln>
                <a:solidFill>
                  <a:srgbClr val="0086C7"/>
                </a:solidFill>
                <a:effectLst/>
                <a:uLnTx/>
                <a:uFillTx/>
                <a:latin typeface="微软雅黑" panose="020B0503020204020204" pitchFamily="34" charset="-122"/>
                <a:ea typeface="微软雅黑" panose="020B0503020204020204" pitchFamily="34" charset="-122"/>
                <a:cs typeface="+mn-cs"/>
              </a:rPr>
              <a:t>术语</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8</a:t>
            </a:fld>
            <a:endParaRPr lang="en-US" altLang="zh-CN" sz="1400" dirty="0">
              <a:latin typeface="Arial Black" panose="020B0A04020102020204" pitchFamily="34" charset="0"/>
            </a:endParaRPr>
          </a:p>
        </p:txBody>
      </p:sp>
      <p:sp>
        <p:nvSpPr>
          <p:cNvPr id="6" name="文本框 2"/>
          <p:cNvSpPr txBox="1"/>
          <p:nvPr/>
        </p:nvSpPr>
        <p:spPr>
          <a:xfrm>
            <a:off x="768926" y="1076538"/>
            <a:ext cx="10224475" cy="5016758"/>
          </a:xfrm>
          <a:prstGeom prst="rect">
            <a:avLst/>
          </a:prstGeom>
          <a:noFill/>
        </p:spPr>
        <p:txBody>
          <a:bodyPr wrap="square" rtlCol="0">
            <a:spAutoFit/>
          </a:bodyPr>
          <a:lstStyle/>
          <a:p>
            <a:r>
              <a:rPr lang="en-US" altLang="zh-CN" sz="2000" dirty="0"/>
              <a:t>2.0.1  </a:t>
            </a:r>
            <a:r>
              <a:rPr lang="en-US" altLang="zh-CN" sz="2000" dirty="0" smtClean="0"/>
              <a:t>  </a:t>
            </a:r>
            <a:r>
              <a:rPr lang="en-US" altLang="zh-CN" sz="2000" dirty="0" err="1" smtClean="0"/>
              <a:t>市政基础设施建设及运行维护</a:t>
            </a:r>
            <a:endParaRPr lang="en-US" altLang="zh-CN" sz="2000" dirty="0" smtClean="0"/>
          </a:p>
          <a:p>
            <a:r>
              <a:rPr lang="en-US" altLang="zh-CN" sz="2000" dirty="0" err="1" smtClean="0"/>
              <a:t>城镇道路、桥梁、轨道交通、供水、排水、电力、热力、燃气、城市照明、园林绿化、垃圾处理、综合管廊</a:t>
            </a:r>
            <a:r>
              <a:rPr lang="en-US" altLang="zh-CN" sz="2000" dirty="0" smtClean="0"/>
              <a:t> (</a:t>
            </a:r>
            <a:r>
              <a:rPr lang="en-US" altLang="zh-CN" sz="2000" dirty="0" err="1" smtClean="0"/>
              <a:t>管沟</a:t>
            </a:r>
            <a:r>
              <a:rPr lang="en-US" altLang="zh-CN" sz="2000" dirty="0"/>
              <a:t>) </a:t>
            </a:r>
            <a:r>
              <a:rPr lang="en-US" altLang="zh-CN" sz="2000" dirty="0" err="1" smtClean="0"/>
              <a:t>等市政基础设施建设及运行维护所进行的规划、勘察、设计、</a:t>
            </a:r>
            <a:r>
              <a:rPr lang="en-US" altLang="zh-CN" sz="2000" dirty="0" err="1"/>
              <a:t>施工</a:t>
            </a:r>
            <a:r>
              <a:rPr lang="en-US" altLang="zh-CN" sz="2000" dirty="0" err="1" smtClean="0"/>
              <a:t>、验收、检修、</a:t>
            </a:r>
            <a:r>
              <a:rPr lang="en-US" altLang="zh-CN" sz="2000" dirty="0" err="1"/>
              <a:t>检查等</a:t>
            </a:r>
            <a:r>
              <a:rPr lang="en-US" altLang="zh-CN" sz="2000" dirty="0"/>
              <a:t>。</a:t>
            </a:r>
            <a:endParaRPr lang="zh-CN" altLang="zh-CN" sz="2000" dirty="0"/>
          </a:p>
          <a:p>
            <a:r>
              <a:rPr lang="en-US" altLang="zh-CN" sz="2000" dirty="0" smtClean="0"/>
              <a:t>2.0.2    </a:t>
            </a:r>
            <a:r>
              <a:rPr lang="zh-CN" altLang="zh-CN" sz="2000" dirty="0" smtClean="0"/>
              <a:t>有限空间</a:t>
            </a:r>
            <a:endParaRPr lang="en-US" altLang="zh-CN" sz="2000" dirty="0" smtClean="0"/>
          </a:p>
          <a:p>
            <a:pPr eaLnBrk="0"/>
            <a:r>
              <a:rPr lang="zh-CN" altLang="zh-CN" sz="2000" dirty="0"/>
              <a:t>封闭或部分</a:t>
            </a:r>
            <a:r>
              <a:rPr lang="zh-CN" altLang="zh-CN" sz="2000" dirty="0" smtClean="0"/>
              <a:t>封闭、进出口</a:t>
            </a:r>
            <a:r>
              <a:rPr lang="zh-CN" altLang="zh-CN" sz="2000" dirty="0"/>
              <a:t>受限但人员可以</a:t>
            </a:r>
            <a:r>
              <a:rPr lang="zh-CN" altLang="zh-CN" sz="2000" dirty="0" smtClean="0"/>
              <a:t>进入，</a:t>
            </a:r>
            <a:r>
              <a:rPr lang="zh-CN" altLang="zh-CN" sz="2000" dirty="0"/>
              <a:t>未被设计</a:t>
            </a:r>
            <a:r>
              <a:rPr lang="zh-CN" altLang="zh-CN" sz="2000" dirty="0" smtClean="0"/>
              <a:t>为固定</a:t>
            </a:r>
            <a:r>
              <a:rPr lang="zh-CN" altLang="zh-CN" sz="2000" dirty="0"/>
              <a:t>工作</a:t>
            </a:r>
            <a:r>
              <a:rPr lang="zh-CN" altLang="zh-CN" sz="2000" dirty="0" smtClean="0"/>
              <a:t>场所，</a:t>
            </a:r>
            <a:r>
              <a:rPr lang="zh-CN" altLang="zh-CN" sz="2000" dirty="0"/>
              <a:t>通风</a:t>
            </a:r>
            <a:r>
              <a:rPr lang="zh-CN" altLang="zh-CN" sz="2000" dirty="0" smtClean="0"/>
              <a:t>不良，</a:t>
            </a:r>
            <a:r>
              <a:rPr lang="zh-CN" altLang="zh-CN" sz="2000" dirty="0"/>
              <a:t>易造成有毒</a:t>
            </a:r>
            <a:r>
              <a:rPr lang="zh-CN" altLang="zh-CN" sz="2000" dirty="0" smtClean="0"/>
              <a:t>有害、</a:t>
            </a:r>
            <a:r>
              <a:rPr lang="zh-CN" altLang="zh-CN" sz="2000" dirty="0"/>
              <a:t>易燃易爆物质</a:t>
            </a:r>
            <a:r>
              <a:rPr lang="zh-CN" altLang="zh-CN" sz="2000" dirty="0" smtClean="0"/>
              <a:t>积聚或</a:t>
            </a:r>
            <a:r>
              <a:rPr lang="zh-CN" altLang="zh-CN" sz="2000" dirty="0"/>
              <a:t>氧含量不足的空间。</a:t>
            </a:r>
          </a:p>
          <a:p>
            <a:r>
              <a:rPr lang="en-US" altLang="zh-CN" sz="2000" dirty="0" smtClean="0"/>
              <a:t>2.0.3    </a:t>
            </a:r>
            <a:r>
              <a:rPr lang="en-US" altLang="zh-CN" sz="2000" dirty="0" err="1" smtClean="0"/>
              <a:t>有限空间作业</a:t>
            </a:r>
            <a:endParaRPr lang="en-US" altLang="zh-CN" sz="2000" dirty="0" smtClean="0"/>
          </a:p>
          <a:p>
            <a:r>
              <a:rPr lang="en-US" altLang="zh-CN" sz="2000" dirty="0" err="1"/>
              <a:t>进入或探入市政基础设施有限空间进行的作业</a:t>
            </a:r>
            <a:r>
              <a:rPr lang="en-US" altLang="zh-CN" sz="2000" dirty="0" smtClean="0"/>
              <a:t>。</a:t>
            </a:r>
          </a:p>
          <a:p>
            <a:r>
              <a:rPr lang="en-US" altLang="zh-CN" sz="2000" dirty="0" smtClean="0"/>
              <a:t>2.0.4    </a:t>
            </a:r>
            <a:r>
              <a:rPr lang="en-US" altLang="zh-CN" sz="2000" dirty="0" err="1" smtClean="0"/>
              <a:t>管理单位</a:t>
            </a:r>
            <a:endParaRPr lang="en-US" altLang="zh-CN" sz="2000" dirty="0" smtClean="0"/>
          </a:p>
          <a:p>
            <a:r>
              <a:rPr lang="en-US" altLang="zh-CN" sz="2000" dirty="0" err="1" smtClean="0"/>
              <a:t>有限空间作业时，</a:t>
            </a:r>
            <a:r>
              <a:rPr lang="en-US" altLang="zh-CN" sz="2000" dirty="0" err="1"/>
              <a:t>对有限空间作业负管理责任的单位</a:t>
            </a:r>
            <a:r>
              <a:rPr lang="en-US" altLang="zh-CN" sz="2000" dirty="0" smtClean="0"/>
              <a:t>。</a:t>
            </a:r>
          </a:p>
          <a:p>
            <a:r>
              <a:rPr lang="en-US" altLang="zh-CN" sz="2000" dirty="0" smtClean="0"/>
              <a:t>2.0.5    </a:t>
            </a:r>
            <a:r>
              <a:rPr lang="en-US" altLang="zh-CN" sz="2000" dirty="0" err="1" smtClean="0"/>
              <a:t>作业单位</a:t>
            </a:r>
            <a:endParaRPr lang="en-US" altLang="zh-CN" sz="2000" dirty="0" smtClean="0"/>
          </a:p>
          <a:p>
            <a:r>
              <a:rPr lang="en-US" altLang="zh-CN" sz="2000" dirty="0" err="1"/>
              <a:t>在有限空间内实施作业活动的单位或部门</a:t>
            </a:r>
            <a:r>
              <a:rPr lang="en-US" altLang="zh-CN" sz="2000" dirty="0"/>
              <a:t>。</a:t>
            </a:r>
            <a:endParaRPr lang="zh-CN" altLang="zh-CN" sz="2000" dirty="0"/>
          </a:p>
          <a:p>
            <a:r>
              <a:rPr lang="en-US" altLang="zh-CN" sz="2000" dirty="0" smtClean="0"/>
              <a:t>2.0.6    </a:t>
            </a:r>
            <a:r>
              <a:rPr lang="en-US" altLang="zh-CN" sz="2000" dirty="0" err="1" smtClean="0"/>
              <a:t>作业人员</a:t>
            </a:r>
            <a:r>
              <a:rPr lang="en-US" altLang="zh-CN" sz="2000" dirty="0" smtClean="0"/>
              <a:t> </a:t>
            </a:r>
          </a:p>
          <a:p>
            <a:r>
              <a:rPr lang="zh-CN" altLang="zh-CN" sz="2000" dirty="0"/>
              <a:t>具体</a:t>
            </a:r>
            <a:r>
              <a:rPr lang="zh-CN" altLang="zh-CN" sz="2000" dirty="0" smtClean="0"/>
              <a:t>实施、</a:t>
            </a:r>
            <a:r>
              <a:rPr lang="zh-CN" altLang="zh-CN" sz="2000" dirty="0"/>
              <a:t>操作市政基础设施有限空间作业活动的</a:t>
            </a:r>
            <a:r>
              <a:rPr lang="zh-CN" altLang="zh-CN" sz="2000" dirty="0" smtClean="0"/>
              <a:t>人员，包括</a:t>
            </a:r>
            <a:r>
              <a:rPr lang="zh-CN" altLang="zh-CN" sz="2000" dirty="0"/>
              <a:t>作业</a:t>
            </a:r>
            <a:r>
              <a:rPr lang="zh-CN" altLang="zh-CN" sz="2000" dirty="0" smtClean="0"/>
              <a:t>负责人、</a:t>
            </a:r>
            <a:r>
              <a:rPr lang="zh-CN" altLang="zh-CN" sz="2000" dirty="0"/>
              <a:t>监护</a:t>
            </a:r>
            <a:r>
              <a:rPr lang="zh-CN" altLang="zh-CN" sz="2000" dirty="0" smtClean="0"/>
              <a:t>人员、</a:t>
            </a:r>
            <a:r>
              <a:rPr lang="zh-CN" altLang="zh-CN" sz="2000" dirty="0"/>
              <a:t>检测</a:t>
            </a:r>
            <a:r>
              <a:rPr lang="zh-CN" altLang="zh-CN" sz="2000" dirty="0" smtClean="0"/>
              <a:t>人员、</a:t>
            </a:r>
            <a:r>
              <a:rPr lang="zh-CN" altLang="zh-CN" sz="2000" dirty="0"/>
              <a:t>操作人员和应急救援</a:t>
            </a:r>
            <a:r>
              <a:rPr lang="zh-CN" altLang="zh-CN" sz="2000" dirty="0" smtClean="0"/>
              <a:t>人员等</a:t>
            </a:r>
            <a:r>
              <a:rPr lang="zh-CN" altLang="zh-CN" sz="2000" dirty="0"/>
              <a:t>的统称。</a:t>
            </a:r>
            <a:endParaRPr lang="en-US" altLang="zh-CN" sz="2000" dirty="0" smtClean="0"/>
          </a:p>
        </p:txBody>
      </p:sp>
    </p:spTree>
    <p:extLst>
      <p:ext uri="{BB962C8B-B14F-4D97-AF65-F5344CB8AC3E}">
        <p14:creationId xmlns:p14="http://schemas.microsoft.com/office/powerpoint/2010/main" val="28965061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551384" y="404665"/>
            <a:ext cx="1224136" cy="576063"/>
          </a:xfrm>
        </p:spPr>
        <p:txBody>
          <a:bodyPr vert="horz" wrap="square" lIns="91440" tIns="45720" rIns="91440" bIns="45720" numCol="1" anchor="ctr" anchorCtr="0" compatLnSpc="1">
            <a:no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smtClean="0">
                <a:ln>
                  <a:noFill/>
                </a:ln>
                <a:solidFill>
                  <a:srgbClr val="0086C7"/>
                </a:solidFill>
                <a:effectLst/>
                <a:uLnTx/>
                <a:uFillTx/>
                <a:latin typeface="微软雅黑" panose="020B0503020204020204" pitchFamily="34" charset="-122"/>
                <a:ea typeface="微软雅黑" panose="020B0503020204020204" pitchFamily="34" charset="-122"/>
                <a:cs typeface="+mn-cs"/>
              </a:rPr>
              <a:t>术语</a:t>
            </a:r>
            <a:endParaRPr kumimoji="0" lang="zh-CN" altLang="en-US" sz="3200" b="1" i="0" u="none" strike="noStrike" kern="1200" cap="none" spc="0" normalizeH="0" baseline="0" noProof="0" dirty="0">
              <a:ln>
                <a:noFill/>
              </a:ln>
              <a:solidFill>
                <a:srgbClr val="0086C7"/>
              </a:solidFill>
              <a:effectLst/>
              <a:uLnTx/>
              <a:uFillTx/>
              <a:latin typeface="微软雅黑" panose="020B0503020204020204" pitchFamily="34" charset="-122"/>
              <a:ea typeface="微软雅黑" panose="020B0503020204020204" pitchFamily="34" charset="-122"/>
              <a:cs typeface="+mn-cs"/>
            </a:endParaRPr>
          </a:p>
        </p:txBody>
      </p:sp>
      <p:sp>
        <p:nvSpPr>
          <p:cNvPr id="10262" name="灯片编号占位符 1"/>
          <p:cNvSpPr txBox="1">
            <a:spLocks noGrp="1"/>
          </p:cNvSpPr>
          <p:nvPr>
            <p:ph type="sldNum" sz="quarter" idx="11"/>
          </p:nvPr>
        </p:nvSpPr>
        <p:spPr>
          <a:prstGeom prst="rect">
            <a:avLst/>
          </a:prstGeom>
          <a:ln/>
        </p:spPr>
        <p:txBody>
          <a:bodyPr anchor="b"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400" dirty="0">
                <a:latin typeface="Arial Black" panose="020B0A04020102020204" pitchFamily="34" charset="0"/>
              </a:rPr>
              <a:t>9</a:t>
            </a:fld>
            <a:endParaRPr lang="en-US" altLang="zh-CN" sz="1400" dirty="0">
              <a:latin typeface="Arial Black" panose="020B0A04020102020204" pitchFamily="34" charset="0"/>
            </a:endParaRPr>
          </a:p>
        </p:txBody>
      </p:sp>
      <p:sp>
        <p:nvSpPr>
          <p:cNvPr id="7" name="文本框 2"/>
          <p:cNvSpPr txBox="1"/>
          <p:nvPr/>
        </p:nvSpPr>
        <p:spPr>
          <a:xfrm>
            <a:off x="841003" y="1052736"/>
            <a:ext cx="10225136" cy="5293757"/>
          </a:xfrm>
          <a:prstGeom prst="rect">
            <a:avLst/>
          </a:prstGeom>
          <a:noFill/>
        </p:spPr>
        <p:txBody>
          <a:bodyPr wrap="square" rtlCol="0">
            <a:spAutoFit/>
          </a:bodyPr>
          <a:lstStyle/>
          <a:p>
            <a:r>
              <a:rPr lang="en-US" altLang="zh-CN" sz="2000" dirty="0" smtClean="0"/>
              <a:t>2.0.7    </a:t>
            </a:r>
            <a:r>
              <a:rPr lang="zh-CN" altLang="zh-CN" sz="2000" dirty="0" smtClean="0"/>
              <a:t>个体检测</a:t>
            </a:r>
            <a:endParaRPr lang="en-US" altLang="zh-CN" sz="2000" dirty="0" smtClean="0"/>
          </a:p>
          <a:p>
            <a:pPr eaLnBrk="0"/>
            <a:r>
              <a:rPr lang="zh-CN" altLang="zh-CN" sz="2000" dirty="0"/>
              <a:t>作业</a:t>
            </a:r>
            <a:r>
              <a:rPr lang="zh-CN" altLang="zh-CN" sz="2000" dirty="0" smtClean="0"/>
              <a:t>时，</a:t>
            </a:r>
            <a:r>
              <a:rPr lang="zh-CN" altLang="zh-CN" sz="2000" dirty="0"/>
              <a:t>作业人员通过随身携带的检测报警</a:t>
            </a:r>
            <a:r>
              <a:rPr lang="zh-CN" altLang="zh-CN" sz="2000" dirty="0" smtClean="0"/>
              <a:t>仪，</a:t>
            </a:r>
            <a:r>
              <a:rPr lang="zh-CN" altLang="zh-CN" sz="2000" dirty="0"/>
              <a:t>对作业面</a:t>
            </a:r>
            <a:r>
              <a:rPr lang="zh-CN" altLang="zh-CN" sz="2000" dirty="0" smtClean="0"/>
              <a:t>进行</a:t>
            </a:r>
            <a:r>
              <a:rPr lang="zh-CN" altLang="zh-CN" sz="2000" dirty="0"/>
              <a:t>实时</a:t>
            </a:r>
            <a:r>
              <a:rPr lang="zh-CN" altLang="zh-CN" sz="2000" dirty="0" smtClean="0"/>
              <a:t>监测，检测</a:t>
            </a:r>
            <a:r>
              <a:rPr lang="zh-CN" altLang="zh-CN" sz="2000" dirty="0"/>
              <a:t>值作为作业人员采取防护措施的</a:t>
            </a:r>
            <a:r>
              <a:rPr lang="zh-CN" altLang="zh-CN" sz="2000" dirty="0" smtClean="0"/>
              <a:t>依据</a:t>
            </a:r>
            <a:r>
              <a:rPr lang="zh-CN" altLang="en-US" sz="2000" dirty="0" smtClean="0"/>
              <a:t>。</a:t>
            </a:r>
            <a:r>
              <a:rPr lang="zh-CN" altLang="zh-CN" sz="2000" dirty="0" smtClean="0"/>
              <a:t> </a:t>
            </a:r>
            <a:endParaRPr lang="en-US" altLang="zh-CN" sz="2000" dirty="0" smtClean="0"/>
          </a:p>
          <a:p>
            <a:pPr eaLnBrk="0"/>
            <a:r>
              <a:rPr lang="en-US" altLang="zh-CN" sz="2000" dirty="0" smtClean="0"/>
              <a:t>2.0.8    </a:t>
            </a:r>
            <a:r>
              <a:rPr lang="zh-CN" altLang="zh-CN" sz="2000" dirty="0" smtClean="0"/>
              <a:t>监护检测</a:t>
            </a:r>
            <a:endParaRPr lang="en-US" altLang="zh-CN" sz="2000" dirty="0" smtClean="0"/>
          </a:p>
          <a:p>
            <a:pPr eaLnBrk="0"/>
            <a:r>
              <a:rPr lang="zh-CN" altLang="zh-CN" sz="2000" dirty="0"/>
              <a:t>在作业</a:t>
            </a:r>
            <a:r>
              <a:rPr lang="zh-CN" altLang="zh-CN" sz="2000" dirty="0" smtClean="0"/>
              <a:t>期间，监护</a:t>
            </a:r>
            <a:r>
              <a:rPr lang="zh-CN" altLang="zh-CN" sz="2000" dirty="0"/>
              <a:t>人员通过检测设备或设置在有限空间内</a:t>
            </a:r>
            <a:r>
              <a:rPr lang="zh-CN" altLang="zh-CN" sz="2000" dirty="0" smtClean="0"/>
              <a:t>的远程</a:t>
            </a:r>
            <a:r>
              <a:rPr lang="zh-CN" altLang="zh-CN" sz="2000" dirty="0"/>
              <a:t>在线监测</a:t>
            </a:r>
            <a:r>
              <a:rPr lang="zh-CN" altLang="zh-CN" sz="2000" dirty="0" smtClean="0"/>
              <a:t>设备，对</a:t>
            </a:r>
            <a:r>
              <a:rPr lang="zh-CN" altLang="zh-CN" sz="2000" dirty="0"/>
              <a:t>有限空间作业活动进行的连续</a:t>
            </a:r>
            <a:r>
              <a:rPr lang="zh-CN" altLang="zh-CN" sz="2000" dirty="0" smtClean="0"/>
              <a:t>监测，检测值</a:t>
            </a:r>
            <a:r>
              <a:rPr lang="zh-CN" altLang="zh-CN" sz="2000" dirty="0"/>
              <a:t>作为监护人员实施有效安全措施的</a:t>
            </a:r>
            <a:r>
              <a:rPr lang="zh-CN" altLang="zh-CN" sz="2000" dirty="0" smtClean="0"/>
              <a:t>依据。</a:t>
            </a:r>
            <a:r>
              <a:rPr lang="zh-CN" altLang="en-US" sz="2000" dirty="0" smtClean="0"/>
              <a:t> </a:t>
            </a:r>
            <a:endParaRPr lang="zh-CN" altLang="en-US" sz="2000" dirty="0"/>
          </a:p>
          <a:p>
            <a:r>
              <a:rPr lang="en-US" altLang="zh-CN" sz="2000" dirty="0" smtClean="0"/>
              <a:t>2.0.9   </a:t>
            </a:r>
            <a:r>
              <a:rPr lang="en-US" altLang="zh-CN" sz="2000" dirty="0" err="1" smtClean="0"/>
              <a:t>评估检测</a:t>
            </a:r>
            <a:endParaRPr lang="en-US" altLang="zh-CN" sz="2000" dirty="0" smtClean="0"/>
          </a:p>
          <a:p>
            <a:pPr eaLnBrk="0"/>
            <a:r>
              <a:rPr lang="en-US" altLang="zh-CN" sz="2000" dirty="0" err="1" smtClean="0"/>
              <a:t>作业前，对有限空间进行的检测，检测值作为环境危险性分级、可否进行有限空间作业和采取防护措施的依据</a:t>
            </a:r>
            <a:r>
              <a:rPr lang="en-US" altLang="zh-CN" sz="2000" dirty="0" smtClean="0"/>
              <a:t>。</a:t>
            </a:r>
          </a:p>
          <a:p>
            <a:pPr eaLnBrk="0"/>
            <a:r>
              <a:rPr lang="en-US" altLang="zh-CN" sz="2000" dirty="0" smtClean="0"/>
              <a:t>2.0.10</a:t>
            </a:r>
            <a:r>
              <a:rPr lang="zh-CN" altLang="zh-CN" sz="2000" dirty="0"/>
              <a:t> </a:t>
            </a:r>
            <a:r>
              <a:rPr lang="en-US" altLang="zh-CN" sz="2000" dirty="0" smtClean="0"/>
              <a:t>   </a:t>
            </a:r>
            <a:r>
              <a:rPr lang="en-US" altLang="zh-CN" sz="2000" dirty="0" err="1" smtClean="0"/>
              <a:t>危大工程</a:t>
            </a:r>
            <a:endParaRPr lang="en-US" altLang="zh-CN" sz="2000" dirty="0" smtClean="0"/>
          </a:p>
          <a:p>
            <a:pPr eaLnBrk="0"/>
            <a:r>
              <a:rPr lang="en-US" altLang="zh-CN" sz="2000" dirty="0" err="1" smtClean="0"/>
              <a:t>市政基础设施工程在施工过程中存在的可能导致作业人员群死群伤或造成重大不良社会影响的分部分项工程</a:t>
            </a:r>
            <a:r>
              <a:rPr lang="en-US" altLang="zh-CN" sz="2000" dirty="0" smtClean="0"/>
              <a:t> 。</a:t>
            </a:r>
            <a:endParaRPr lang="en-US" altLang="zh-CN" sz="2000" dirty="0"/>
          </a:p>
          <a:p>
            <a:pPr eaLnBrk="0"/>
            <a:r>
              <a:rPr lang="en-US" altLang="zh-CN" sz="2000" dirty="0" smtClean="0"/>
              <a:t>2.0.11   </a:t>
            </a:r>
            <a:r>
              <a:rPr lang="en-US" altLang="zh-CN" sz="2000" dirty="0" err="1" smtClean="0"/>
              <a:t>超危大工程</a:t>
            </a:r>
            <a:endParaRPr lang="en-US" altLang="zh-CN" sz="2000" dirty="0" smtClean="0"/>
          </a:p>
          <a:p>
            <a:pPr eaLnBrk="0"/>
            <a:r>
              <a:rPr lang="zh-CN" altLang="zh-CN" sz="2000" dirty="0"/>
              <a:t>超过一定规模的危险性较大的分部</a:t>
            </a:r>
            <a:r>
              <a:rPr lang="zh-CN" altLang="zh-CN" sz="2000" dirty="0" smtClean="0"/>
              <a:t>分项工程</a:t>
            </a:r>
            <a:r>
              <a:rPr lang="zh-CN" altLang="en-US" sz="2000" dirty="0" smtClean="0"/>
              <a:t>。</a:t>
            </a:r>
            <a:endParaRPr lang="en-US" altLang="zh-CN" sz="2000" dirty="0" smtClean="0"/>
          </a:p>
          <a:p>
            <a:pPr eaLnBrk="0"/>
            <a:r>
              <a:rPr lang="zh-CN" altLang="en-US" sz="2000" dirty="0">
                <a:solidFill>
                  <a:srgbClr val="0070C0"/>
                </a:solidFill>
              </a:rPr>
              <a:t>条文说明： </a:t>
            </a:r>
            <a:r>
              <a:rPr lang="en-US" altLang="zh-CN" sz="2000" dirty="0" smtClean="0">
                <a:solidFill>
                  <a:srgbClr val="0070C0"/>
                </a:solidFill>
              </a:rPr>
              <a:t>2.0.11 </a:t>
            </a:r>
            <a:r>
              <a:rPr lang="en-US" altLang="zh-CN" sz="2000" dirty="0">
                <a:solidFill>
                  <a:srgbClr val="0070C0"/>
                </a:solidFill>
              </a:rPr>
              <a:t> </a:t>
            </a:r>
            <a:r>
              <a:rPr lang="zh-CN" altLang="zh-CN" sz="2000" dirty="0">
                <a:solidFill>
                  <a:srgbClr val="0070C0"/>
                </a:solidFill>
              </a:rPr>
              <a:t>本条</a:t>
            </a:r>
            <a:r>
              <a:rPr lang="zh-CN" altLang="zh-CN" sz="2000" dirty="0" smtClean="0">
                <a:solidFill>
                  <a:srgbClr val="0070C0"/>
                </a:solidFill>
              </a:rPr>
              <a:t>依据《危险性较大的分部分项工程安全管理规定》中华人民共和国</a:t>
            </a:r>
            <a:r>
              <a:rPr lang="zh-CN" altLang="zh-CN" sz="2000" dirty="0">
                <a:solidFill>
                  <a:srgbClr val="0070C0"/>
                </a:solidFill>
              </a:rPr>
              <a:t>住房和城乡建设部令</a:t>
            </a:r>
            <a:r>
              <a:rPr lang="zh-CN" altLang="zh-CN" sz="2000" dirty="0" smtClean="0">
                <a:solidFill>
                  <a:srgbClr val="0070C0"/>
                </a:solidFill>
              </a:rPr>
              <a:t>第</a:t>
            </a:r>
            <a:r>
              <a:rPr lang="en-US" altLang="zh-CN" sz="2000" dirty="0" smtClean="0">
                <a:solidFill>
                  <a:srgbClr val="0070C0"/>
                </a:solidFill>
              </a:rPr>
              <a:t>37</a:t>
            </a:r>
            <a:r>
              <a:rPr lang="zh-CN" altLang="zh-CN" sz="2000" dirty="0" smtClean="0">
                <a:solidFill>
                  <a:srgbClr val="0070C0"/>
                </a:solidFill>
              </a:rPr>
              <a:t>号、</a:t>
            </a:r>
            <a:r>
              <a:rPr lang="zh-CN" altLang="zh-CN" sz="2000" dirty="0">
                <a:solidFill>
                  <a:srgbClr val="0070C0"/>
                </a:solidFill>
              </a:rPr>
              <a:t>建办</a:t>
            </a:r>
            <a:r>
              <a:rPr lang="zh-CN" altLang="zh-CN" sz="2000" dirty="0" smtClean="0">
                <a:solidFill>
                  <a:srgbClr val="0070C0"/>
                </a:solidFill>
              </a:rPr>
              <a:t>质</a:t>
            </a:r>
            <a:r>
              <a:rPr lang="en-US" altLang="zh-CN" sz="2000" dirty="0" smtClean="0">
                <a:solidFill>
                  <a:srgbClr val="0070C0"/>
                </a:solidFill>
              </a:rPr>
              <a:t>31</a:t>
            </a:r>
            <a:r>
              <a:rPr lang="zh-CN" altLang="zh-CN" sz="2000" dirty="0" smtClean="0">
                <a:solidFill>
                  <a:srgbClr val="0070C0"/>
                </a:solidFill>
              </a:rPr>
              <a:t>号</a:t>
            </a:r>
            <a:r>
              <a:rPr lang="zh-CN" altLang="zh-CN" sz="2000" dirty="0">
                <a:solidFill>
                  <a:srgbClr val="0070C0"/>
                </a:solidFill>
              </a:rPr>
              <a:t>文</a:t>
            </a:r>
            <a:r>
              <a:rPr lang="zh-CN" altLang="zh-CN" sz="2000" dirty="0" smtClean="0">
                <a:solidFill>
                  <a:srgbClr val="0070C0"/>
                </a:solidFill>
              </a:rPr>
              <a:t>对危</a:t>
            </a:r>
            <a:r>
              <a:rPr lang="zh-CN" altLang="zh-CN" sz="2000" dirty="0">
                <a:solidFill>
                  <a:srgbClr val="0070C0"/>
                </a:solidFill>
              </a:rPr>
              <a:t>大工程的解释。</a:t>
            </a:r>
            <a:endParaRPr lang="en-US" altLang="zh-CN" sz="2000" dirty="0">
              <a:solidFill>
                <a:srgbClr val="0070C0"/>
              </a:solidFill>
            </a:endParaRPr>
          </a:p>
          <a:p>
            <a:pPr eaLnBrk="0"/>
            <a:endParaRPr lang="en-US" altLang="zh-CN" sz="2000" dirty="0" smtClean="0"/>
          </a:p>
        </p:txBody>
      </p:sp>
    </p:spTree>
    <p:extLst>
      <p:ext uri="{BB962C8B-B14F-4D97-AF65-F5344CB8AC3E}">
        <p14:creationId xmlns:p14="http://schemas.microsoft.com/office/powerpoint/2010/main" val="1219410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COMMONDATA" val="eyJoZGlkIjoiYzNlOWI2ZjBiNjNjZWMzMjFiMjUzY2M2MjZjOTJhNTMifQ=="/>
</p:tagLst>
</file>

<file path=ppt/tags/tag10.xml><?xml version="1.0" encoding="utf-8"?>
<p:tagLst xmlns:a="http://schemas.openxmlformats.org/drawingml/2006/main" xmlns:r="http://schemas.openxmlformats.org/officeDocument/2006/relationships" xmlns:p="http://schemas.openxmlformats.org/presentationml/2006/main">
  <p:tag name="KSO_WM_TEMPLATE_CATEGORY" val="single"/>
  <p:tag name="KSO_WM_SLIDE_ENTRY_ID" val="134"/>
</p:tagLst>
</file>

<file path=ppt/tags/tag2.xml><?xml version="1.0" encoding="utf-8"?>
<p:tagLst xmlns:a="http://schemas.openxmlformats.org/drawingml/2006/main" xmlns:r="http://schemas.openxmlformats.org/officeDocument/2006/relationships" xmlns:p="http://schemas.openxmlformats.org/presentationml/2006/main">
  <p:tag name="KSO_WM_TEMPLATE_TOPIC_ID" val="2869567"/>
  <p:tag name="KSO_WM_TEMPLATE_OUTLINE_ID" val="15"/>
  <p:tag name="KSO_WM_TEMPLATE_SCENE_ID" val="1"/>
  <p:tag name="KSO_WM_TEMPLATE_JOB_ID" val="2"/>
  <p:tag name="KSO_WM_TEMPLATE_TOPIC_DEFAULT" val="1"/>
</p:tagLst>
</file>

<file path=ppt/tags/tag3.xml><?xml version="1.0" encoding="utf-8"?>
<p:tagLst xmlns:a="http://schemas.openxmlformats.org/drawingml/2006/main" xmlns:r="http://schemas.openxmlformats.org/officeDocument/2006/relationships" xmlns:p="http://schemas.openxmlformats.org/presentationml/2006/main">
  <p:tag name="KSO_WM_TEMPLATE_CATEGORY" val="single"/>
  <p:tag name="KSO_WM_SLIDE_ENTRY_ID" val="134"/>
</p:tagLst>
</file>

<file path=ppt/tags/tag4.xml><?xml version="1.0" encoding="utf-8"?>
<p:tagLst xmlns:a="http://schemas.openxmlformats.org/drawingml/2006/main" xmlns:r="http://schemas.openxmlformats.org/officeDocument/2006/relationships" xmlns:p="http://schemas.openxmlformats.org/presentationml/2006/main">
  <p:tag name="KSO_WM_TEMPLATE_CATEGORY" val="single"/>
  <p:tag name="KSO_WM_SLIDE_ENTRY_ID" val="134"/>
</p:tagLst>
</file>

<file path=ppt/tags/tag5.xml><?xml version="1.0" encoding="utf-8"?>
<p:tagLst xmlns:a="http://schemas.openxmlformats.org/drawingml/2006/main" xmlns:r="http://schemas.openxmlformats.org/officeDocument/2006/relationships" xmlns:p="http://schemas.openxmlformats.org/presentationml/2006/main">
  <p:tag name="KSO_WM_TEMPLATE_CATEGORY" val="single"/>
  <p:tag name="KSO_WM_SLIDE_ENTRY_ID" val="134"/>
</p:tagLst>
</file>

<file path=ppt/tags/tag6.xml><?xml version="1.0" encoding="utf-8"?>
<p:tagLst xmlns:a="http://schemas.openxmlformats.org/drawingml/2006/main" xmlns:r="http://schemas.openxmlformats.org/officeDocument/2006/relationships" xmlns:p="http://schemas.openxmlformats.org/presentationml/2006/main">
  <p:tag name="KSO_WM_TEMPLATE_CATEGORY" val="single"/>
  <p:tag name="KSO_WM_SLIDE_ENTRY_ID" val="134"/>
</p:tagLst>
</file>

<file path=ppt/tags/tag7.xml><?xml version="1.0" encoding="utf-8"?>
<p:tagLst xmlns:a="http://schemas.openxmlformats.org/drawingml/2006/main" xmlns:r="http://schemas.openxmlformats.org/officeDocument/2006/relationships" xmlns:p="http://schemas.openxmlformats.org/presentationml/2006/main">
  <p:tag name="KSO_WM_TEMPLATE_CATEGORY" val="single"/>
  <p:tag name="KSO_WM_SLIDE_ENTRY_ID" val="134"/>
</p:tagLst>
</file>

<file path=ppt/tags/tag8.xml><?xml version="1.0" encoding="utf-8"?>
<p:tagLst xmlns:a="http://schemas.openxmlformats.org/drawingml/2006/main" xmlns:r="http://schemas.openxmlformats.org/officeDocument/2006/relationships" xmlns:p="http://schemas.openxmlformats.org/presentationml/2006/main">
  <p:tag name="KSO_WM_TEMPLATE_CATEGORY" val="single"/>
  <p:tag name="KSO_WM_SLIDE_ENTRY_ID" val="134"/>
</p:tagLst>
</file>

<file path=ppt/tags/tag9.xml><?xml version="1.0" encoding="utf-8"?>
<p:tagLst xmlns:a="http://schemas.openxmlformats.org/drawingml/2006/main" xmlns:r="http://schemas.openxmlformats.org/officeDocument/2006/relationships" xmlns:p="http://schemas.openxmlformats.org/presentationml/2006/main">
  <p:tag name="KSO_WM_TEMPLATE_CATEGORY" val="single"/>
  <p:tag name="KSO_WM_SLIDE_ENTRY_ID" val="134"/>
</p:tagLst>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941</TotalTime>
  <Words>9650</Words>
  <Application>Microsoft Office PowerPoint</Application>
  <PresentationFormat>自定义</PresentationFormat>
  <Paragraphs>493</Paragraphs>
  <Slides>59</Slides>
  <Notes>57</Notes>
  <HiddenSlides>0</HiddenSlides>
  <MMClips>0</MMClips>
  <ScaleCrop>false</ScaleCrop>
  <HeadingPairs>
    <vt:vector size="4" baseType="variant">
      <vt:variant>
        <vt:lpstr>主题</vt:lpstr>
      </vt:variant>
      <vt:variant>
        <vt:i4>1</vt:i4>
      </vt:variant>
      <vt:variant>
        <vt:lpstr>幻灯片标题</vt:lpstr>
      </vt:variant>
      <vt:variant>
        <vt:i4>59</vt:i4>
      </vt:variant>
    </vt:vector>
  </HeadingPairs>
  <TitlesOfParts>
    <vt:vector size="60" baseType="lpstr">
      <vt:lpstr>Pixel</vt:lpstr>
      <vt:lpstr>《市政基础设施有限空间作业              及安全管理规程》 </vt:lpstr>
      <vt:lpstr>前言</vt:lpstr>
      <vt:lpstr>目录页</vt:lpstr>
      <vt:lpstr>总则</vt:lpstr>
      <vt:lpstr>总则</vt:lpstr>
      <vt:lpstr>总则</vt:lpstr>
      <vt:lpstr>PowerPoint 演示文稿</vt:lpstr>
      <vt:lpstr>术语</vt:lpstr>
      <vt:lpstr>术语</vt:lpstr>
      <vt:lpstr>PowerPoint 演示文稿</vt:lpstr>
      <vt:lpstr>基本规定</vt:lpstr>
      <vt:lpstr>基本规定</vt:lpstr>
      <vt:lpstr>基本规定</vt:lpstr>
      <vt:lpstr>基本规定</vt:lpstr>
      <vt:lpstr>基本规定</vt:lpstr>
      <vt:lpstr>PowerPoint 演示文稿</vt:lpstr>
      <vt:lpstr>安全管理责任</vt:lpstr>
      <vt:lpstr>安全管理责任</vt:lpstr>
      <vt:lpstr>安全管理责任</vt:lpstr>
      <vt:lpstr>安全管理责任</vt:lpstr>
      <vt:lpstr>安全管理责任</vt:lpstr>
      <vt:lpstr>安全管理责任</vt:lpstr>
      <vt:lpstr>安全管理责任</vt:lpstr>
      <vt:lpstr>安全管理责任</vt:lpstr>
      <vt:lpstr>安全管理责任</vt:lpstr>
      <vt:lpstr>PowerPoint 演示文稿</vt:lpstr>
      <vt:lpstr>风险辨识及管控</vt:lpstr>
      <vt:lpstr>风险辨识及管控</vt:lpstr>
      <vt:lpstr>风险辨识及管控</vt:lpstr>
      <vt:lpstr>风险辨识及管控</vt:lpstr>
      <vt:lpstr>风险辨识及管控</vt:lpstr>
      <vt:lpstr>风险辨识及管控</vt:lpstr>
      <vt:lpstr>风险辨识及管控</vt:lpstr>
      <vt:lpstr>PowerPoint 演示文稿</vt:lpstr>
      <vt:lpstr>作业前准备</vt:lpstr>
      <vt:lpstr>作业前准备</vt:lpstr>
      <vt:lpstr>作业前准备</vt:lpstr>
      <vt:lpstr>作业前准备</vt:lpstr>
      <vt:lpstr>作业前准备</vt:lpstr>
      <vt:lpstr>作业前准备</vt:lpstr>
      <vt:lpstr>作业前准备</vt:lpstr>
      <vt:lpstr>作业前准备</vt:lpstr>
      <vt:lpstr>作业前准备</vt:lpstr>
      <vt:lpstr>作业前准备</vt:lpstr>
      <vt:lpstr>PowerPoint 演示文稿</vt:lpstr>
      <vt:lpstr>安全作业</vt:lpstr>
      <vt:lpstr>安全作业</vt:lpstr>
      <vt:lpstr>安全作业</vt:lpstr>
      <vt:lpstr>PowerPoint 演示文稿</vt:lpstr>
      <vt:lpstr>应急救援</vt:lpstr>
      <vt:lpstr>PowerPoint 演示文稿</vt:lpstr>
      <vt:lpstr>附录A</vt:lpstr>
      <vt:lpstr>附录B</vt:lpstr>
      <vt:lpstr>附录B</vt:lpstr>
      <vt:lpstr>附录C</vt:lpstr>
      <vt:lpstr>附录C</vt:lpstr>
      <vt:lpstr>附录D</vt:lpstr>
      <vt:lpstr>附录E</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C20114-186农村厕所粪污处理技术规程（试行）</dc:title>
  <dc:creator>lx</dc:creator>
  <cp:lastModifiedBy>王芳军</cp:lastModifiedBy>
  <cp:revision>809</cp:revision>
  <dcterms:created xsi:type="dcterms:W3CDTF">2008-05-04T11:07:38Z</dcterms:created>
  <dcterms:modified xsi:type="dcterms:W3CDTF">2025-01-14T06:56:35Z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RubyTemplateID">
    <vt:lpwstr>2</vt:lpwstr>
  </property>
  <property fmtid="{D5CDD505-2E9C-101B-9397-08002B2CF9AE}" pid="3" name="KSOProductBuildVer">
    <vt:lpwstr>2052-12.1.0.15120</vt:lpwstr>
  </property>
  <property fmtid="{D5CDD505-2E9C-101B-9397-08002B2CF9AE}" pid="4" name="ICV">
    <vt:lpwstr>3D9C7B42F05F4AF1B843414251978EB7_12</vt:lpwstr>
  </property>
</Properties>
</file>